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4" r:id="rId3"/>
    <p:sldId id="296" r:id="rId4"/>
    <p:sldId id="269" r:id="rId5"/>
    <p:sldId id="299" r:id="rId6"/>
    <p:sldId id="305" r:id="rId7"/>
    <p:sldId id="298" r:id="rId8"/>
    <p:sldId id="281" r:id="rId9"/>
    <p:sldId id="300" r:id="rId10"/>
    <p:sldId id="302" r:id="rId11"/>
    <p:sldId id="277" r:id="rId12"/>
    <p:sldId id="313" r:id="rId13"/>
    <p:sldId id="301" r:id="rId14"/>
    <p:sldId id="303" r:id="rId15"/>
    <p:sldId id="274" r:id="rId16"/>
    <p:sldId id="320" r:id="rId17"/>
    <p:sldId id="306" r:id="rId18"/>
    <p:sldId id="307" r:id="rId19"/>
    <p:sldId id="308" r:id="rId20"/>
    <p:sldId id="309" r:id="rId21"/>
    <p:sldId id="280" r:id="rId22"/>
    <p:sldId id="258" r:id="rId23"/>
    <p:sldId id="282" r:id="rId24"/>
    <p:sldId id="283" r:id="rId25"/>
    <p:sldId id="284" r:id="rId26"/>
    <p:sldId id="285" r:id="rId27"/>
    <p:sldId id="286" r:id="rId28"/>
    <p:sldId id="287" r:id="rId29"/>
    <p:sldId id="294" r:id="rId30"/>
    <p:sldId id="275" r:id="rId31"/>
    <p:sldId id="273" r:id="rId32"/>
    <p:sldId id="316" r:id="rId33"/>
    <p:sldId id="317" r:id="rId34"/>
    <p:sldId id="315" r:id="rId35"/>
    <p:sldId id="319" r:id="rId36"/>
    <p:sldId id="311" r:id="rId37"/>
    <p:sldId id="278" r:id="rId38"/>
    <p:sldId id="310" r:id="rId39"/>
    <p:sldId id="322" r:id="rId40"/>
    <p:sldId id="321" r:id="rId41"/>
    <p:sldId id="323" r:id="rId42"/>
    <p:sldId id="324" r:id="rId43"/>
    <p:sldId id="279" r:id="rId44"/>
    <p:sldId id="312" r:id="rId45"/>
    <p:sldId id="314" r:id="rId46"/>
    <p:sldId id="260" r:id="rId47"/>
    <p:sldId id="297" r:id="rId48"/>
  </p:sldIdLst>
  <p:sldSz cx="9144000" cy="6858000" type="screen4x3"/>
  <p:notesSz cx="6797675" cy="9926638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AF3E"/>
    <a:srgbClr val="F58220"/>
    <a:srgbClr val="34A3D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890" y="-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4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BFF73-D74D-4B39-A585-F6E0F3FF8C9D}" type="doc">
      <dgm:prSet loTypeId="urn:microsoft.com/office/officeart/2005/8/layout/venn2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nl-BE"/>
        </a:p>
      </dgm:t>
    </dgm:pt>
    <dgm:pt modelId="{53838B79-2387-42BC-ADA3-F933473202F5}">
      <dgm:prSet phldrT="[Text]"/>
      <dgm:spPr/>
      <dgm:t>
        <a:bodyPr/>
        <a:lstStyle/>
        <a:p>
          <a:r>
            <a:rPr lang="nl-BE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Consumption</a:t>
          </a:r>
          <a:r>
            <a: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nl-BE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Production</a:t>
          </a:r>
          <a:r>
            <a: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nl-BE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BE38C0-C8BF-4612-8D1C-4ACB3248F3F6}" type="parTrans" cxnId="{7FF2543A-9659-4CAB-8620-AF0E7A1F4536}">
      <dgm:prSet/>
      <dgm:spPr/>
      <dgm:t>
        <a:bodyPr/>
        <a:lstStyle/>
        <a:p>
          <a:endParaRPr lang="nl-BE"/>
        </a:p>
      </dgm:t>
    </dgm:pt>
    <dgm:pt modelId="{11D7C023-4D9B-4E31-9680-B6B5ECBE1189}" type="sibTrans" cxnId="{7FF2543A-9659-4CAB-8620-AF0E7A1F4536}">
      <dgm:prSet/>
      <dgm:spPr/>
      <dgm:t>
        <a:bodyPr/>
        <a:lstStyle/>
        <a:p>
          <a:endParaRPr lang="nl-BE"/>
        </a:p>
      </dgm:t>
    </dgm:pt>
    <dgm:pt modelId="{6DE9E350-8BBC-47B8-97D7-E88262FCA4E5}">
      <dgm:prSet/>
      <dgm:spPr/>
      <dgm:t>
        <a:bodyPr/>
        <a:lstStyle/>
        <a:p>
          <a:r>
            <a: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Product</a:t>
          </a:r>
          <a:endParaRPr lang="nl-BE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4CD5426-5191-4AAC-B64B-342034BB2650}" type="parTrans" cxnId="{F18B455A-4B48-4B79-8E53-6EEABE382BAA}">
      <dgm:prSet/>
      <dgm:spPr/>
      <dgm:t>
        <a:bodyPr/>
        <a:lstStyle/>
        <a:p>
          <a:endParaRPr lang="nl-BE"/>
        </a:p>
      </dgm:t>
    </dgm:pt>
    <dgm:pt modelId="{0F52F587-05B3-4DA5-A0E1-C903EA9C95C4}" type="sibTrans" cxnId="{F18B455A-4B48-4B79-8E53-6EEABE382BAA}">
      <dgm:prSet/>
      <dgm:spPr/>
      <dgm:t>
        <a:bodyPr/>
        <a:lstStyle/>
        <a:p>
          <a:endParaRPr lang="nl-BE"/>
        </a:p>
      </dgm:t>
    </dgm:pt>
    <dgm:pt modelId="{C975307C-51EE-4719-9AEF-86E618BA1322}">
      <dgm:prSet custT="1"/>
      <dgm:spPr/>
      <dgm:t>
        <a:bodyPr/>
        <a:lstStyle/>
        <a:p>
          <a:r>
            <a:rPr lang="nl-BE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Resources  Management</a:t>
          </a:r>
          <a:endParaRPr lang="nl-BE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E7917A-4B58-462E-BB3C-8BD067BD8690}" type="parTrans" cxnId="{AA2A83DF-745B-4AB5-B992-D450126E9911}">
      <dgm:prSet/>
      <dgm:spPr/>
      <dgm:t>
        <a:bodyPr/>
        <a:lstStyle/>
        <a:p>
          <a:endParaRPr lang="nl-BE"/>
        </a:p>
      </dgm:t>
    </dgm:pt>
    <dgm:pt modelId="{6626A84A-BC9C-492F-92DF-CD84E899FD5B}" type="sibTrans" cxnId="{AA2A83DF-745B-4AB5-B992-D450126E9911}">
      <dgm:prSet/>
      <dgm:spPr/>
      <dgm:t>
        <a:bodyPr/>
        <a:lstStyle/>
        <a:p>
          <a:endParaRPr lang="nl-BE"/>
        </a:p>
      </dgm:t>
    </dgm:pt>
    <dgm:pt modelId="{8E021889-BB00-4970-B2C5-3CDE1CBFE957}" type="pres">
      <dgm:prSet presAssocID="{4C3BFF73-D74D-4B39-A585-F6E0F3FF8C9D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EA6AF2BA-CA42-4C82-A5FC-7C900ACED41C}" type="pres">
      <dgm:prSet presAssocID="{4C3BFF73-D74D-4B39-A585-F6E0F3FF8C9D}" presName="comp1" presStyleCnt="0"/>
      <dgm:spPr/>
      <dgm:t>
        <a:bodyPr/>
        <a:lstStyle/>
        <a:p>
          <a:endParaRPr lang="nl-BE"/>
        </a:p>
      </dgm:t>
    </dgm:pt>
    <dgm:pt modelId="{D8D5BC73-10E6-4609-8D5D-CC87E6387F88}" type="pres">
      <dgm:prSet presAssocID="{4C3BFF73-D74D-4B39-A585-F6E0F3FF8C9D}" presName="circle1" presStyleLbl="node1" presStyleIdx="0" presStyleCnt="3"/>
      <dgm:spPr/>
      <dgm:t>
        <a:bodyPr/>
        <a:lstStyle/>
        <a:p>
          <a:endParaRPr lang="nl-BE"/>
        </a:p>
      </dgm:t>
    </dgm:pt>
    <dgm:pt modelId="{2E5D12C7-80CF-496F-ACDB-CF5EB1215FEC}" type="pres">
      <dgm:prSet presAssocID="{4C3BFF73-D74D-4B39-A585-F6E0F3FF8C9D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0FDE530-E607-4865-B304-8CF7DA8ADCA1}" type="pres">
      <dgm:prSet presAssocID="{4C3BFF73-D74D-4B39-A585-F6E0F3FF8C9D}" presName="comp2" presStyleCnt="0"/>
      <dgm:spPr/>
      <dgm:t>
        <a:bodyPr/>
        <a:lstStyle/>
        <a:p>
          <a:endParaRPr lang="nl-BE"/>
        </a:p>
      </dgm:t>
    </dgm:pt>
    <dgm:pt modelId="{79A416FE-004D-4C3B-9626-782B703006E3}" type="pres">
      <dgm:prSet presAssocID="{4C3BFF73-D74D-4B39-A585-F6E0F3FF8C9D}" presName="circle2" presStyleLbl="node1" presStyleIdx="1" presStyleCnt="3" custScaleX="94757" custScaleY="94757" custLinFactNeighborX="1704" custLinFactNeighborY="0"/>
      <dgm:spPr/>
      <dgm:t>
        <a:bodyPr/>
        <a:lstStyle/>
        <a:p>
          <a:endParaRPr lang="nl-BE"/>
        </a:p>
      </dgm:t>
    </dgm:pt>
    <dgm:pt modelId="{92DC1DE1-EF01-4390-BD87-4BBDBFEA7020}" type="pres">
      <dgm:prSet presAssocID="{4C3BFF73-D74D-4B39-A585-F6E0F3FF8C9D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C8902568-B015-4FE8-A122-F596BD7437C0}" type="pres">
      <dgm:prSet presAssocID="{4C3BFF73-D74D-4B39-A585-F6E0F3FF8C9D}" presName="comp3" presStyleCnt="0"/>
      <dgm:spPr/>
      <dgm:t>
        <a:bodyPr/>
        <a:lstStyle/>
        <a:p>
          <a:endParaRPr lang="nl-BE"/>
        </a:p>
      </dgm:t>
    </dgm:pt>
    <dgm:pt modelId="{1FF3CBD4-C7A6-46C2-ADFF-685C1C463EB3}" type="pres">
      <dgm:prSet presAssocID="{4C3BFF73-D74D-4B39-A585-F6E0F3FF8C9D}" presName="circle3" presStyleLbl="node1" presStyleIdx="2" presStyleCnt="3" custScaleX="80324" custScaleY="83463" custLinFactNeighborX="0" custLinFactNeighborY="-4725"/>
      <dgm:spPr/>
      <dgm:t>
        <a:bodyPr/>
        <a:lstStyle/>
        <a:p>
          <a:endParaRPr lang="nl-BE"/>
        </a:p>
      </dgm:t>
    </dgm:pt>
    <dgm:pt modelId="{3C10614C-0D87-47D2-A68D-081FC4D60FFD}" type="pres">
      <dgm:prSet presAssocID="{4C3BFF73-D74D-4B39-A585-F6E0F3FF8C9D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08877A2D-5CC1-4779-96A6-59443AC52A13}" type="presOf" srcId="{C975307C-51EE-4719-9AEF-86E618BA1322}" destId="{2E5D12C7-80CF-496F-ACDB-CF5EB1215FEC}" srcOrd="1" destOrd="0" presId="urn:microsoft.com/office/officeart/2005/8/layout/venn2"/>
    <dgm:cxn modelId="{2A2E7A15-21A7-4C3B-B6DD-321E90EA984F}" type="presOf" srcId="{C975307C-51EE-4719-9AEF-86E618BA1322}" destId="{D8D5BC73-10E6-4609-8D5D-CC87E6387F88}" srcOrd="0" destOrd="0" presId="urn:microsoft.com/office/officeart/2005/8/layout/venn2"/>
    <dgm:cxn modelId="{F18B455A-4B48-4B79-8E53-6EEABE382BAA}" srcId="{4C3BFF73-D74D-4B39-A585-F6E0F3FF8C9D}" destId="{6DE9E350-8BBC-47B8-97D7-E88262FCA4E5}" srcOrd="2" destOrd="0" parTransId="{54CD5426-5191-4AAC-B64B-342034BB2650}" sibTransId="{0F52F587-05B3-4DA5-A0E1-C903EA9C95C4}"/>
    <dgm:cxn modelId="{7FF2543A-9659-4CAB-8620-AF0E7A1F4536}" srcId="{4C3BFF73-D74D-4B39-A585-F6E0F3FF8C9D}" destId="{53838B79-2387-42BC-ADA3-F933473202F5}" srcOrd="1" destOrd="0" parTransId="{4EBE38C0-C8BF-4612-8D1C-4ACB3248F3F6}" sibTransId="{11D7C023-4D9B-4E31-9680-B6B5ECBE1189}"/>
    <dgm:cxn modelId="{015C2985-B863-441F-BE74-4297CD045FED}" type="presOf" srcId="{6DE9E350-8BBC-47B8-97D7-E88262FCA4E5}" destId="{3C10614C-0D87-47D2-A68D-081FC4D60FFD}" srcOrd="1" destOrd="0" presId="urn:microsoft.com/office/officeart/2005/8/layout/venn2"/>
    <dgm:cxn modelId="{FE4946C6-EBE3-4E00-879F-63D7FFFC4F6C}" type="presOf" srcId="{53838B79-2387-42BC-ADA3-F933473202F5}" destId="{79A416FE-004D-4C3B-9626-782B703006E3}" srcOrd="0" destOrd="0" presId="urn:microsoft.com/office/officeart/2005/8/layout/venn2"/>
    <dgm:cxn modelId="{DDFCD7DE-6A94-4A9B-A85B-62550C673F69}" type="presOf" srcId="{53838B79-2387-42BC-ADA3-F933473202F5}" destId="{92DC1DE1-EF01-4390-BD87-4BBDBFEA7020}" srcOrd="1" destOrd="0" presId="urn:microsoft.com/office/officeart/2005/8/layout/venn2"/>
    <dgm:cxn modelId="{AA2A83DF-745B-4AB5-B992-D450126E9911}" srcId="{4C3BFF73-D74D-4B39-A585-F6E0F3FF8C9D}" destId="{C975307C-51EE-4719-9AEF-86E618BA1322}" srcOrd="0" destOrd="0" parTransId="{32E7917A-4B58-462E-BB3C-8BD067BD8690}" sibTransId="{6626A84A-BC9C-492F-92DF-CD84E899FD5B}"/>
    <dgm:cxn modelId="{8C175353-C718-4E65-B5EA-85D563363D4B}" type="presOf" srcId="{4C3BFF73-D74D-4B39-A585-F6E0F3FF8C9D}" destId="{8E021889-BB00-4970-B2C5-3CDE1CBFE957}" srcOrd="0" destOrd="0" presId="urn:microsoft.com/office/officeart/2005/8/layout/venn2"/>
    <dgm:cxn modelId="{70F56F03-57CA-4004-885A-8563C7E82103}" type="presOf" srcId="{6DE9E350-8BBC-47B8-97D7-E88262FCA4E5}" destId="{1FF3CBD4-C7A6-46C2-ADFF-685C1C463EB3}" srcOrd="0" destOrd="0" presId="urn:microsoft.com/office/officeart/2005/8/layout/venn2"/>
    <dgm:cxn modelId="{16C8B27F-2B05-4240-BD9A-749E142B032D}" type="presParOf" srcId="{8E021889-BB00-4970-B2C5-3CDE1CBFE957}" destId="{EA6AF2BA-CA42-4C82-A5FC-7C900ACED41C}" srcOrd="0" destOrd="0" presId="urn:microsoft.com/office/officeart/2005/8/layout/venn2"/>
    <dgm:cxn modelId="{E1F780E0-4001-4D87-9344-C4A63AFDB88F}" type="presParOf" srcId="{EA6AF2BA-CA42-4C82-A5FC-7C900ACED41C}" destId="{D8D5BC73-10E6-4609-8D5D-CC87E6387F88}" srcOrd="0" destOrd="0" presId="urn:microsoft.com/office/officeart/2005/8/layout/venn2"/>
    <dgm:cxn modelId="{F9A44E76-60CD-4F28-98CC-75A3F2CD1090}" type="presParOf" srcId="{EA6AF2BA-CA42-4C82-A5FC-7C900ACED41C}" destId="{2E5D12C7-80CF-496F-ACDB-CF5EB1215FEC}" srcOrd="1" destOrd="0" presId="urn:microsoft.com/office/officeart/2005/8/layout/venn2"/>
    <dgm:cxn modelId="{9E4AB25F-7098-4530-B026-8D815C3DA6E9}" type="presParOf" srcId="{8E021889-BB00-4970-B2C5-3CDE1CBFE957}" destId="{10FDE530-E607-4865-B304-8CF7DA8ADCA1}" srcOrd="1" destOrd="0" presId="urn:microsoft.com/office/officeart/2005/8/layout/venn2"/>
    <dgm:cxn modelId="{13B14777-6E49-4F51-99F0-9F4C674B1BB6}" type="presParOf" srcId="{10FDE530-E607-4865-B304-8CF7DA8ADCA1}" destId="{79A416FE-004D-4C3B-9626-782B703006E3}" srcOrd="0" destOrd="0" presId="urn:microsoft.com/office/officeart/2005/8/layout/venn2"/>
    <dgm:cxn modelId="{83346D70-15F4-4FED-AD6C-AC2AFF18BC48}" type="presParOf" srcId="{10FDE530-E607-4865-B304-8CF7DA8ADCA1}" destId="{92DC1DE1-EF01-4390-BD87-4BBDBFEA7020}" srcOrd="1" destOrd="0" presId="urn:microsoft.com/office/officeart/2005/8/layout/venn2"/>
    <dgm:cxn modelId="{418905D9-B5B0-4AA1-9DA1-01AC10C103C8}" type="presParOf" srcId="{8E021889-BB00-4970-B2C5-3CDE1CBFE957}" destId="{C8902568-B015-4FE8-A122-F596BD7437C0}" srcOrd="2" destOrd="0" presId="urn:microsoft.com/office/officeart/2005/8/layout/venn2"/>
    <dgm:cxn modelId="{5FDECA39-F52A-4A61-8B36-0499F19AFE0A}" type="presParOf" srcId="{C8902568-B015-4FE8-A122-F596BD7437C0}" destId="{1FF3CBD4-C7A6-46C2-ADFF-685C1C463EB3}" srcOrd="0" destOrd="0" presId="urn:microsoft.com/office/officeart/2005/8/layout/venn2"/>
    <dgm:cxn modelId="{247442F6-6325-46E3-9771-AC812247D91B}" type="presParOf" srcId="{C8902568-B015-4FE8-A122-F596BD7437C0}" destId="{3C10614C-0D87-47D2-A68D-081FC4D60FF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64DF8F2-BD01-4ACA-925C-3F5CAF01678E}">
      <dgm:prSet phldrT="[Text]" custT="1"/>
      <dgm:spPr/>
      <dgm:t>
        <a:bodyPr/>
        <a:lstStyle/>
        <a:p>
          <a:r>
            <a:rPr lang="nl-BE" sz="1700" dirty="0" smtClean="0"/>
            <a:t> </a:t>
          </a:r>
          <a:r>
            <a:rPr lang="nl-BE" sz="1700" dirty="0" err="1" smtClean="0"/>
            <a:t>prod</a:t>
          </a:r>
          <a:endParaRPr lang="nl-BE" sz="1700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r>
            <a:rPr lang="nl-BE" dirty="0" err="1" smtClean="0"/>
            <a:t>use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r>
            <a:rPr lang="nl-BE" dirty="0" err="1" smtClean="0"/>
            <a:t>distrib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r>
            <a:rPr lang="nl-BE" dirty="0" err="1" smtClean="0"/>
            <a:t>eol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r>
            <a:rPr lang="nl-BE" dirty="0" err="1" smtClean="0"/>
            <a:t>material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 custRadScaleRad="103299" custRadScaleInc="-1821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/>
      <dgm:spPr/>
      <dgm:t>
        <a:bodyPr/>
        <a:lstStyle/>
        <a:p>
          <a:endParaRPr lang="nl-BE"/>
        </a:p>
      </dgm:t>
    </dgm:pt>
  </dgm:ptLst>
  <dgm:cxnLst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0CF186A0-0D9D-4903-8F8F-E5524BBF7030}" type="presOf" srcId="{C6A65228-2391-4690-9FE2-341B77835D06}" destId="{71C6966A-CE0A-49EF-8429-4E92B8D6A5C8}" srcOrd="0" destOrd="0" presId="urn:microsoft.com/office/officeart/2005/8/layout/cycle1"/>
    <dgm:cxn modelId="{75297FE0-5F55-4DEA-9041-D3BE47B33276}" type="presOf" srcId="{9A7CAECB-0201-48DA-87AB-D768BB92867C}" destId="{4AB2566E-CDC3-4CD7-BB72-3702E6A86AF8}" srcOrd="0" destOrd="0" presId="urn:microsoft.com/office/officeart/2005/8/layout/cycle1"/>
    <dgm:cxn modelId="{B8D43D0F-5D5D-4CAF-B6BC-B654C89A3D9C}" type="presOf" srcId="{820C12CA-C9CB-4C25-95C5-8CA9524B541E}" destId="{1BB5FE14-BAB2-4C08-93D1-8950F370194E}" srcOrd="0" destOrd="0" presId="urn:microsoft.com/office/officeart/2005/8/layout/cycle1"/>
    <dgm:cxn modelId="{16FD4784-9F59-45FE-AF9D-ADAD14BB9BE9}" type="presOf" srcId="{664F62C1-0893-4407-97FA-CB10EF2B7B51}" destId="{B9BCB883-E2D3-4E96-AE63-ED4CA236525F}" srcOrd="0" destOrd="0" presId="urn:microsoft.com/office/officeart/2005/8/layout/cycle1"/>
    <dgm:cxn modelId="{AA644348-54C0-4D75-A3CE-C6B71781411D}" type="presOf" srcId="{4ACD3609-3D84-4EE1-818D-CF444AAF2E0B}" destId="{ABC1B0D6-8E03-4DAD-877D-0A64DB3A5B33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4EEF4869-1FA0-41D3-97FF-F36AE931D150}" type="presOf" srcId="{F2C1D85E-0259-4B3C-B257-2AF32A7398E4}" destId="{9B740746-30C7-4A9A-8231-75582C3B8CE2}" srcOrd="0" destOrd="0" presId="urn:microsoft.com/office/officeart/2005/8/layout/cycle1"/>
    <dgm:cxn modelId="{838F8372-01EE-4723-A1D7-0F1EF1EA335A}" type="presOf" srcId="{FD5A088D-05D8-4E12-BD6E-6B5A4B4616C9}" destId="{48071276-A451-4122-9AD9-78D0A4695F59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253A1641-B446-4E6A-A7D3-14D4F6560A34}" type="presOf" srcId="{A7CFA3B0-FF96-4CD4-A951-F3169C05B79F}" destId="{E88A8CAD-6A11-4839-AF93-A8827243929C}" srcOrd="0" destOrd="0" presId="urn:microsoft.com/office/officeart/2005/8/layout/cycle1"/>
    <dgm:cxn modelId="{867EE46D-6A19-4569-8D62-D0A5DA092D23}" type="presOf" srcId="{66E29881-5DBF-4789-B6ED-253AE0F86B5C}" destId="{DF8EE031-BBED-43A5-AA5B-50AB3BAFC35C}" srcOrd="0" destOrd="0" presId="urn:microsoft.com/office/officeart/2005/8/layout/cycle1"/>
    <dgm:cxn modelId="{A63B8A19-41CB-4052-9543-404868809E3B}" type="presOf" srcId="{D64DF8F2-BD01-4ACA-925C-3F5CAF01678E}" destId="{287E08B2-2729-46B9-A650-A0710C748B67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2A0C88FC-2580-4F2D-AE7E-7F3663DE4513}" type="presOf" srcId="{3B684EA7-26E6-426D-9D44-499654633621}" destId="{BA28D6F8-6E10-4614-9B46-96D922324CDC}" srcOrd="0" destOrd="0" presId="urn:microsoft.com/office/officeart/2005/8/layout/cycle1"/>
    <dgm:cxn modelId="{8455B683-151D-4769-8811-F64F5157F16D}" type="presParOf" srcId="{48071276-A451-4122-9AD9-78D0A4695F59}" destId="{74ADD0C2-C10C-4AA3-8025-EF83CA38EDE2}" srcOrd="0" destOrd="0" presId="urn:microsoft.com/office/officeart/2005/8/layout/cycle1"/>
    <dgm:cxn modelId="{95A588B7-0E3B-4E6A-80A8-3FCDBFC8DF2A}" type="presParOf" srcId="{48071276-A451-4122-9AD9-78D0A4695F59}" destId="{287E08B2-2729-46B9-A650-A0710C748B67}" srcOrd="1" destOrd="0" presId="urn:microsoft.com/office/officeart/2005/8/layout/cycle1"/>
    <dgm:cxn modelId="{5036C9E1-63E8-43F2-977F-086415D412CC}" type="presParOf" srcId="{48071276-A451-4122-9AD9-78D0A4695F59}" destId="{BA28D6F8-6E10-4614-9B46-96D922324CDC}" srcOrd="2" destOrd="0" presId="urn:microsoft.com/office/officeart/2005/8/layout/cycle1"/>
    <dgm:cxn modelId="{1B6279D4-6568-4329-B6D9-4467496E3036}" type="presParOf" srcId="{48071276-A451-4122-9AD9-78D0A4695F59}" destId="{12EF1C83-2A0E-4D06-9E48-F7227B1F35CF}" srcOrd="3" destOrd="0" presId="urn:microsoft.com/office/officeart/2005/8/layout/cycle1"/>
    <dgm:cxn modelId="{482DB958-5069-479C-B560-673A1CBE928E}" type="presParOf" srcId="{48071276-A451-4122-9AD9-78D0A4695F59}" destId="{9B740746-30C7-4A9A-8231-75582C3B8CE2}" srcOrd="4" destOrd="0" presId="urn:microsoft.com/office/officeart/2005/8/layout/cycle1"/>
    <dgm:cxn modelId="{213213E8-ACD2-4AEA-BBA5-24569535F69B}" type="presParOf" srcId="{48071276-A451-4122-9AD9-78D0A4695F59}" destId="{4AB2566E-CDC3-4CD7-BB72-3702E6A86AF8}" srcOrd="5" destOrd="0" presId="urn:microsoft.com/office/officeart/2005/8/layout/cycle1"/>
    <dgm:cxn modelId="{72C1E65C-675B-43AC-A3A8-F65821D3C83B}" type="presParOf" srcId="{48071276-A451-4122-9AD9-78D0A4695F59}" destId="{00E27157-4EFD-4CE2-96CF-A20423A68C8F}" srcOrd="6" destOrd="0" presId="urn:microsoft.com/office/officeart/2005/8/layout/cycle1"/>
    <dgm:cxn modelId="{0C3FD012-F9F9-48BD-8925-E6FBCD215647}" type="presParOf" srcId="{48071276-A451-4122-9AD9-78D0A4695F59}" destId="{DF8EE031-BBED-43A5-AA5B-50AB3BAFC35C}" srcOrd="7" destOrd="0" presId="urn:microsoft.com/office/officeart/2005/8/layout/cycle1"/>
    <dgm:cxn modelId="{217E6DB7-70C0-4757-A7CB-8B404721803B}" type="presParOf" srcId="{48071276-A451-4122-9AD9-78D0A4695F59}" destId="{ABC1B0D6-8E03-4DAD-877D-0A64DB3A5B33}" srcOrd="8" destOrd="0" presId="urn:microsoft.com/office/officeart/2005/8/layout/cycle1"/>
    <dgm:cxn modelId="{4B0A08DA-CFBE-4100-87D7-777254776168}" type="presParOf" srcId="{48071276-A451-4122-9AD9-78D0A4695F59}" destId="{51DEC1F7-5AF9-4B7A-B8E9-2717D229E328}" srcOrd="9" destOrd="0" presId="urn:microsoft.com/office/officeart/2005/8/layout/cycle1"/>
    <dgm:cxn modelId="{3DF5F864-CE33-43D2-B664-FB3C0674CE21}" type="presParOf" srcId="{48071276-A451-4122-9AD9-78D0A4695F59}" destId="{71C6966A-CE0A-49EF-8429-4E92B8D6A5C8}" srcOrd="10" destOrd="0" presId="urn:microsoft.com/office/officeart/2005/8/layout/cycle1"/>
    <dgm:cxn modelId="{9484F093-FC81-46EF-993E-A1319214EE43}" type="presParOf" srcId="{48071276-A451-4122-9AD9-78D0A4695F59}" destId="{E88A8CAD-6A11-4839-AF93-A8827243929C}" srcOrd="11" destOrd="0" presId="urn:microsoft.com/office/officeart/2005/8/layout/cycle1"/>
    <dgm:cxn modelId="{03E00119-B391-48B2-B6EA-0DF2214FED77}" type="presParOf" srcId="{48071276-A451-4122-9AD9-78D0A4695F59}" destId="{758CFDB0-AF43-47A0-9BB0-E826420C188E}" srcOrd="12" destOrd="0" presId="urn:microsoft.com/office/officeart/2005/8/layout/cycle1"/>
    <dgm:cxn modelId="{FDCF49E7-83EA-49F6-B5DF-AACEAB2F3875}" type="presParOf" srcId="{48071276-A451-4122-9AD9-78D0A4695F59}" destId="{B9BCB883-E2D3-4E96-AE63-ED4CA236525F}" srcOrd="13" destOrd="0" presId="urn:microsoft.com/office/officeart/2005/8/layout/cycle1"/>
    <dgm:cxn modelId="{3F754F20-5970-47C5-B986-3F3B01A2D791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/>
      <dgm:spPr/>
      <dgm:t>
        <a:bodyPr/>
        <a:lstStyle/>
        <a:p>
          <a:endParaRPr lang="nl-BE"/>
        </a:p>
      </dgm:t>
    </dgm:pt>
  </dgm:ptLst>
  <dgm:cxnLst>
    <dgm:cxn modelId="{275EEAB6-AAAB-44AF-8825-7ED17DD230D3}" type="presOf" srcId="{4ACD3609-3D84-4EE1-818D-CF444AAF2E0B}" destId="{ABC1B0D6-8E03-4DAD-877D-0A64DB3A5B33}" srcOrd="0" destOrd="0" presId="urn:microsoft.com/office/officeart/2005/8/layout/cycle1"/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627C3F7A-9484-4578-B626-AEDCE6A5E1EC}" type="presOf" srcId="{F2C1D85E-0259-4B3C-B257-2AF32A7398E4}" destId="{9B740746-30C7-4A9A-8231-75582C3B8CE2}" srcOrd="0" destOrd="0" presId="urn:microsoft.com/office/officeart/2005/8/layout/cycle1"/>
    <dgm:cxn modelId="{F52EE681-6D4F-45FC-BC86-3F75CA504964}" type="presOf" srcId="{3B684EA7-26E6-426D-9D44-499654633621}" destId="{BA28D6F8-6E10-4614-9B46-96D922324CDC}" srcOrd="0" destOrd="0" presId="urn:microsoft.com/office/officeart/2005/8/layout/cycle1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4C6FC4CC-7597-4D6F-8374-FBA68CAD1B5D}" type="presOf" srcId="{664F62C1-0893-4407-97FA-CB10EF2B7B51}" destId="{B9BCB883-E2D3-4E96-AE63-ED4CA236525F}" srcOrd="0" destOrd="0" presId="urn:microsoft.com/office/officeart/2005/8/layout/cycle1"/>
    <dgm:cxn modelId="{BFF2E428-B5D7-4B22-9638-B3BC5C0DA42A}" type="presOf" srcId="{FD5A088D-05D8-4E12-BD6E-6B5A4B4616C9}" destId="{48071276-A451-4122-9AD9-78D0A4695F59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C3EBAB94-90A3-4F54-8FD3-CD61E1F9143E}" type="presOf" srcId="{66E29881-5DBF-4789-B6ED-253AE0F86B5C}" destId="{DF8EE031-BBED-43A5-AA5B-50AB3BAFC35C}" srcOrd="0" destOrd="0" presId="urn:microsoft.com/office/officeart/2005/8/layout/cycle1"/>
    <dgm:cxn modelId="{3B476803-661E-4F13-8AA5-8AFD1DB0478F}" type="presOf" srcId="{9A7CAECB-0201-48DA-87AB-D768BB92867C}" destId="{4AB2566E-CDC3-4CD7-BB72-3702E6A86AF8}" srcOrd="0" destOrd="0" presId="urn:microsoft.com/office/officeart/2005/8/layout/cycle1"/>
    <dgm:cxn modelId="{540506AF-5F82-436D-902B-6B53F9515D55}" type="presOf" srcId="{D64DF8F2-BD01-4ACA-925C-3F5CAF01678E}" destId="{287E08B2-2729-46B9-A650-A0710C748B67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7CB7388A-E51B-492D-9CFA-8263749CB2DC}" type="presOf" srcId="{C6A65228-2391-4690-9FE2-341B77835D06}" destId="{71C6966A-CE0A-49EF-8429-4E92B8D6A5C8}" srcOrd="0" destOrd="0" presId="urn:microsoft.com/office/officeart/2005/8/layout/cycle1"/>
    <dgm:cxn modelId="{15866D83-18F0-4C9F-A574-AD71CB671F52}" type="presOf" srcId="{A7CFA3B0-FF96-4CD4-A951-F3169C05B79F}" destId="{E88A8CAD-6A11-4839-AF93-A8827243929C}" srcOrd="0" destOrd="0" presId="urn:microsoft.com/office/officeart/2005/8/layout/cycle1"/>
    <dgm:cxn modelId="{D1428CD7-CF6B-400E-9B64-4A18E06E8F9C}" type="presOf" srcId="{820C12CA-C9CB-4C25-95C5-8CA9524B541E}" destId="{1BB5FE14-BAB2-4C08-93D1-8950F370194E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7C09A685-F379-41CD-B243-5659E74A6A72}" type="presParOf" srcId="{48071276-A451-4122-9AD9-78D0A4695F59}" destId="{74ADD0C2-C10C-4AA3-8025-EF83CA38EDE2}" srcOrd="0" destOrd="0" presId="urn:microsoft.com/office/officeart/2005/8/layout/cycle1"/>
    <dgm:cxn modelId="{05F9D94E-B0F9-47D6-87AF-25049A3BAFD0}" type="presParOf" srcId="{48071276-A451-4122-9AD9-78D0A4695F59}" destId="{287E08B2-2729-46B9-A650-A0710C748B67}" srcOrd="1" destOrd="0" presId="urn:microsoft.com/office/officeart/2005/8/layout/cycle1"/>
    <dgm:cxn modelId="{B93FDB25-9590-4DEC-9B8E-A7F22CB1664E}" type="presParOf" srcId="{48071276-A451-4122-9AD9-78D0A4695F59}" destId="{BA28D6F8-6E10-4614-9B46-96D922324CDC}" srcOrd="2" destOrd="0" presId="urn:microsoft.com/office/officeart/2005/8/layout/cycle1"/>
    <dgm:cxn modelId="{6C91390F-3664-49DB-885A-D0A2CBDA2275}" type="presParOf" srcId="{48071276-A451-4122-9AD9-78D0A4695F59}" destId="{12EF1C83-2A0E-4D06-9E48-F7227B1F35CF}" srcOrd="3" destOrd="0" presId="urn:microsoft.com/office/officeart/2005/8/layout/cycle1"/>
    <dgm:cxn modelId="{0F2C5AF1-378E-4C5C-A2DD-0873E2F71B21}" type="presParOf" srcId="{48071276-A451-4122-9AD9-78D0A4695F59}" destId="{9B740746-30C7-4A9A-8231-75582C3B8CE2}" srcOrd="4" destOrd="0" presId="urn:microsoft.com/office/officeart/2005/8/layout/cycle1"/>
    <dgm:cxn modelId="{EB4B6B90-1D83-40BC-98ED-1B5DE4A2E91F}" type="presParOf" srcId="{48071276-A451-4122-9AD9-78D0A4695F59}" destId="{4AB2566E-CDC3-4CD7-BB72-3702E6A86AF8}" srcOrd="5" destOrd="0" presId="urn:microsoft.com/office/officeart/2005/8/layout/cycle1"/>
    <dgm:cxn modelId="{9F114CB3-DEEA-46DD-AAA2-5E89CED71828}" type="presParOf" srcId="{48071276-A451-4122-9AD9-78D0A4695F59}" destId="{00E27157-4EFD-4CE2-96CF-A20423A68C8F}" srcOrd="6" destOrd="0" presId="urn:microsoft.com/office/officeart/2005/8/layout/cycle1"/>
    <dgm:cxn modelId="{ECCAFB45-B71B-4003-883B-F814AC52FF86}" type="presParOf" srcId="{48071276-A451-4122-9AD9-78D0A4695F59}" destId="{DF8EE031-BBED-43A5-AA5B-50AB3BAFC35C}" srcOrd="7" destOrd="0" presId="urn:microsoft.com/office/officeart/2005/8/layout/cycle1"/>
    <dgm:cxn modelId="{3381E658-CCD5-455B-BCE6-62303283A539}" type="presParOf" srcId="{48071276-A451-4122-9AD9-78D0A4695F59}" destId="{ABC1B0D6-8E03-4DAD-877D-0A64DB3A5B33}" srcOrd="8" destOrd="0" presId="urn:microsoft.com/office/officeart/2005/8/layout/cycle1"/>
    <dgm:cxn modelId="{CF77AF7E-D545-422D-97BA-07E02E75624C}" type="presParOf" srcId="{48071276-A451-4122-9AD9-78D0A4695F59}" destId="{51DEC1F7-5AF9-4B7A-B8E9-2717D229E328}" srcOrd="9" destOrd="0" presId="urn:microsoft.com/office/officeart/2005/8/layout/cycle1"/>
    <dgm:cxn modelId="{B422BA83-52FE-4BB1-904C-CD5AF7D3B1AD}" type="presParOf" srcId="{48071276-A451-4122-9AD9-78D0A4695F59}" destId="{71C6966A-CE0A-49EF-8429-4E92B8D6A5C8}" srcOrd="10" destOrd="0" presId="urn:microsoft.com/office/officeart/2005/8/layout/cycle1"/>
    <dgm:cxn modelId="{1505BEB4-B949-4F22-998C-486DB73251D6}" type="presParOf" srcId="{48071276-A451-4122-9AD9-78D0A4695F59}" destId="{E88A8CAD-6A11-4839-AF93-A8827243929C}" srcOrd="11" destOrd="0" presId="urn:microsoft.com/office/officeart/2005/8/layout/cycle1"/>
    <dgm:cxn modelId="{7CC36D10-9A9E-4B51-A4D2-B45C82C1D84C}" type="presParOf" srcId="{48071276-A451-4122-9AD9-78D0A4695F59}" destId="{758CFDB0-AF43-47A0-9BB0-E826420C188E}" srcOrd="12" destOrd="0" presId="urn:microsoft.com/office/officeart/2005/8/layout/cycle1"/>
    <dgm:cxn modelId="{39F4232E-DD47-475D-96BD-6427204F4475}" type="presParOf" srcId="{48071276-A451-4122-9AD9-78D0A4695F59}" destId="{B9BCB883-E2D3-4E96-AE63-ED4CA236525F}" srcOrd="13" destOrd="0" presId="urn:microsoft.com/office/officeart/2005/8/layout/cycle1"/>
    <dgm:cxn modelId="{FDD0B6F3-1E47-4577-8345-9CBE2F655590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2_1" csCatId="accent2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/>
      <dgm:spPr/>
      <dgm:t>
        <a:bodyPr/>
        <a:lstStyle/>
        <a:p>
          <a:endParaRPr lang="nl-BE"/>
        </a:p>
      </dgm:t>
    </dgm:pt>
  </dgm:ptLst>
  <dgm:cxnLst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6B91DE1D-B341-4359-B8AA-E488421987BE}" type="presOf" srcId="{664F62C1-0893-4407-97FA-CB10EF2B7B51}" destId="{B9BCB883-E2D3-4E96-AE63-ED4CA236525F}" srcOrd="0" destOrd="0" presId="urn:microsoft.com/office/officeart/2005/8/layout/cycle1"/>
    <dgm:cxn modelId="{B56844E0-DA8B-4A0A-9E8C-ED527286D47C}" type="presOf" srcId="{66E29881-5DBF-4789-B6ED-253AE0F86B5C}" destId="{DF8EE031-BBED-43A5-AA5B-50AB3BAFC35C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7967297A-F1C7-46B0-B67F-D3F294247F74}" type="presOf" srcId="{A7CFA3B0-FF96-4CD4-A951-F3169C05B79F}" destId="{E88A8CAD-6A11-4839-AF93-A8827243929C}" srcOrd="0" destOrd="0" presId="urn:microsoft.com/office/officeart/2005/8/layout/cycle1"/>
    <dgm:cxn modelId="{72EABEA0-16EE-4F25-8763-B98ADD4768A2}" type="presOf" srcId="{D64DF8F2-BD01-4ACA-925C-3F5CAF01678E}" destId="{287E08B2-2729-46B9-A650-A0710C748B67}" srcOrd="0" destOrd="0" presId="urn:microsoft.com/office/officeart/2005/8/layout/cycle1"/>
    <dgm:cxn modelId="{358D1A43-32E9-48E5-B5BA-DFD73E9E9292}" type="presOf" srcId="{FD5A088D-05D8-4E12-BD6E-6B5A4B4616C9}" destId="{48071276-A451-4122-9AD9-78D0A4695F59}" srcOrd="0" destOrd="0" presId="urn:microsoft.com/office/officeart/2005/8/layout/cycle1"/>
    <dgm:cxn modelId="{3EC8D023-1CEC-4D9F-924E-5E1A329FC7AE}" type="presOf" srcId="{9A7CAECB-0201-48DA-87AB-D768BB92867C}" destId="{4AB2566E-CDC3-4CD7-BB72-3702E6A86AF8}" srcOrd="0" destOrd="0" presId="urn:microsoft.com/office/officeart/2005/8/layout/cycle1"/>
    <dgm:cxn modelId="{63B7E735-533E-4530-9983-9E7709AD4378}" type="presOf" srcId="{4ACD3609-3D84-4EE1-818D-CF444AAF2E0B}" destId="{ABC1B0D6-8E03-4DAD-877D-0A64DB3A5B33}" srcOrd="0" destOrd="0" presId="urn:microsoft.com/office/officeart/2005/8/layout/cycle1"/>
    <dgm:cxn modelId="{7048167B-3BCE-4365-87EB-26566C332F5A}" type="presOf" srcId="{820C12CA-C9CB-4C25-95C5-8CA9524B541E}" destId="{1BB5FE14-BAB2-4C08-93D1-8950F370194E}" srcOrd="0" destOrd="0" presId="urn:microsoft.com/office/officeart/2005/8/layout/cycle1"/>
    <dgm:cxn modelId="{917E8A59-A23C-4FEB-91D8-D89CA8B36F63}" type="presOf" srcId="{3B684EA7-26E6-426D-9D44-499654633621}" destId="{BA28D6F8-6E10-4614-9B46-96D922324CDC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2977428C-50CE-4FB4-9599-9191B121A873}" type="presOf" srcId="{C6A65228-2391-4690-9FE2-341B77835D06}" destId="{71C6966A-CE0A-49EF-8429-4E92B8D6A5C8}" srcOrd="0" destOrd="0" presId="urn:microsoft.com/office/officeart/2005/8/layout/cycle1"/>
    <dgm:cxn modelId="{AFE01A26-78AA-46CC-A683-19DB011E8E07}" type="presOf" srcId="{F2C1D85E-0259-4B3C-B257-2AF32A7398E4}" destId="{9B740746-30C7-4A9A-8231-75582C3B8CE2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3D05D58E-4974-41F6-BB47-BDBEBBF75D59}" type="presParOf" srcId="{48071276-A451-4122-9AD9-78D0A4695F59}" destId="{74ADD0C2-C10C-4AA3-8025-EF83CA38EDE2}" srcOrd="0" destOrd="0" presId="urn:microsoft.com/office/officeart/2005/8/layout/cycle1"/>
    <dgm:cxn modelId="{A4837423-7E8A-4052-AB77-9DCA02F2E622}" type="presParOf" srcId="{48071276-A451-4122-9AD9-78D0A4695F59}" destId="{287E08B2-2729-46B9-A650-A0710C748B67}" srcOrd="1" destOrd="0" presId="urn:microsoft.com/office/officeart/2005/8/layout/cycle1"/>
    <dgm:cxn modelId="{2650B5ED-BE11-4B3D-B809-C6E267EFA027}" type="presParOf" srcId="{48071276-A451-4122-9AD9-78D0A4695F59}" destId="{BA28D6F8-6E10-4614-9B46-96D922324CDC}" srcOrd="2" destOrd="0" presId="urn:microsoft.com/office/officeart/2005/8/layout/cycle1"/>
    <dgm:cxn modelId="{79FB0F09-DA0B-4FF1-8C6A-9ADA6259CD02}" type="presParOf" srcId="{48071276-A451-4122-9AD9-78D0A4695F59}" destId="{12EF1C83-2A0E-4D06-9E48-F7227B1F35CF}" srcOrd="3" destOrd="0" presId="urn:microsoft.com/office/officeart/2005/8/layout/cycle1"/>
    <dgm:cxn modelId="{A141993B-3FEA-4FEE-9AEB-33ABF04C92C7}" type="presParOf" srcId="{48071276-A451-4122-9AD9-78D0A4695F59}" destId="{9B740746-30C7-4A9A-8231-75582C3B8CE2}" srcOrd="4" destOrd="0" presId="urn:microsoft.com/office/officeart/2005/8/layout/cycle1"/>
    <dgm:cxn modelId="{AD465BDE-AF01-4440-B517-63877A3CD396}" type="presParOf" srcId="{48071276-A451-4122-9AD9-78D0A4695F59}" destId="{4AB2566E-CDC3-4CD7-BB72-3702E6A86AF8}" srcOrd="5" destOrd="0" presId="urn:microsoft.com/office/officeart/2005/8/layout/cycle1"/>
    <dgm:cxn modelId="{BB3F007E-406B-44AC-8242-DE7D51DD4602}" type="presParOf" srcId="{48071276-A451-4122-9AD9-78D0A4695F59}" destId="{00E27157-4EFD-4CE2-96CF-A20423A68C8F}" srcOrd="6" destOrd="0" presId="urn:microsoft.com/office/officeart/2005/8/layout/cycle1"/>
    <dgm:cxn modelId="{66DB15C2-6A3C-49EA-9123-8296563060AB}" type="presParOf" srcId="{48071276-A451-4122-9AD9-78D0A4695F59}" destId="{DF8EE031-BBED-43A5-AA5B-50AB3BAFC35C}" srcOrd="7" destOrd="0" presId="urn:microsoft.com/office/officeart/2005/8/layout/cycle1"/>
    <dgm:cxn modelId="{1AE25A3B-C321-4809-A8BC-D03BFD2E5064}" type="presParOf" srcId="{48071276-A451-4122-9AD9-78D0A4695F59}" destId="{ABC1B0D6-8E03-4DAD-877D-0A64DB3A5B33}" srcOrd="8" destOrd="0" presId="urn:microsoft.com/office/officeart/2005/8/layout/cycle1"/>
    <dgm:cxn modelId="{A0BC340D-639E-49C6-BB28-84B1CEB0F5E6}" type="presParOf" srcId="{48071276-A451-4122-9AD9-78D0A4695F59}" destId="{51DEC1F7-5AF9-4B7A-B8E9-2717D229E328}" srcOrd="9" destOrd="0" presId="urn:microsoft.com/office/officeart/2005/8/layout/cycle1"/>
    <dgm:cxn modelId="{29272B0B-58AE-4B7C-8F88-74F00041098D}" type="presParOf" srcId="{48071276-A451-4122-9AD9-78D0A4695F59}" destId="{71C6966A-CE0A-49EF-8429-4E92B8D6A5C8}" srcOrd="10" destOrd="0" presId="urn:microsoft.com/office/officeart/2005/8/layout/cycle1"/>
    <dgm:cxn modelId="{E6496403-4391-4FB8-957C-3AAD2D4E3AAF}" type="presParOf" srcId="{48071276-A451-4122-9AD9-78D0A4695F59}" destId="{E88A8CAD-6A11-4839-AF93-A8827243929C}" srcOrd="11" destOrd="0" presId="urn:microsoft.com/office/officeart/2005/8/layout/cycle1"/>
    <dgm:cxn modelId="{8069A5FD-FA63-40A5-AB4B-7676F6285105}" type="presParOf" srcId="{48071276-A451-4122-9AD9-78D0A4695F59}" destId="{758CFDB0-AF43-47A0-9BB0-E826420C188E}" srcOrd="12" destOrd="0" presId="urn:microsoft.com/office/officeart/2005/8/layout/cycle1"/>
    <dgm:cxn modelId="{6685D160-6632-45E2-A74E-928FEBD324C8}" type="presParOf" srcId="{48071276-A451-4122-9AD9-78D0A4695F59}" destId="{B9BCB883-E2D3-4E96-AE63-ED4CA236525F}" srcOrd="13" destOrd="0" presId="urn:microsoft.com/office/officeart/2005/8/layout/cycle1"/>
    <dgm:cxn modelId="{F6D9242C-FB1D-42B8-93A5-84BA73974BDB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 custLinFactNeighborX="3694" custLinFactNeighborY="-1704"/>
      <dgm:spPr/>
      <dgm:t>
        <a:bodyPr/>
        <a:lstStyle/>
        <a:p>
          <a:endParaRPr lang="nl-BE"/>
        </a:p>
      </dgm:t>
    </dgm:pt>
  </dgm:ptLst>
  <dgm:cxnLst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D7310D68-F547-47CF-BA2F-15783EA9B4C5}" type="presOf" srcId="{D64DF8F2-BD01-4ACA-925C-3F5CAF01678E}" destId="{287E08B2-2729-46B9-A650-A0710C748B67}" srcOrd="0" destOrd="0" presId="urn:microsoft.com/office/officeart/2005/8/layout/cycle1"/>
    <dgm:cxn modelId="{3C5FC3E6-91CF-4802-8A57-381C0C048D57}" type="presOf" srcId="{820C12CA-C9CB-4C25-95C5-8CA9524B541E}" destId="{1BB5FE14-BAB2-4C08-93D1-8950F370194E}" srcOrd="0" destOrd="0" presId="urn:microsoft.com/office/officeart/2005/8/layout/cycle1"/>
    <dgm:cxn modelId="{F52C9C88-EF8D-4BAC-B262-213CF996656C}" type="presOf" srcId="{664F62C1-0893-4407-97FA-CB10EF2B7B51}" destId="{B9BCB883-E2D3-4E96-AE63-ED4CA236525F}" srcOrd="0" destOrd="0" presId="urn:microsoft.com/office/officeart/2005/8/layout/cycle1"/>
    <dgm:cxn modelId="{D71D8F22-07FA-4DEC-82EB-42F21265A5FC}" type="presOf" srcId="{F2C1D85E-0259-4B3C-B257-2AF32A7398E4}" destId="{9B740746-30C7-4A9A-8231-75582C3B8CE2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09C95CB8-5C81-42AE-AB86-6847402C407A}" type="presOf" srcId="{3B684EA7-26E6-426D-9D44-499654633621}" destId="{BA28D6F8-6E10-4614-9B46-96D922324CDC}" srcOrd="0" destOrd="0" presId="urn:microsoft.com/office/officeart/2005/8/layout/cycle1"/>
    <dgm:cxn modelId="{7220B85F-C075-45A9-9A81-A00F11959FDC}" type="presOf" srcId="{A7CFA3B0-FF96-4CD4-A951-F3169C05B79F}" destId="{E88A8CAD-6A11-4839-AF93-A8827243929C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83C22D67-8262-4067-B4D8-588408F61919}" type="presOf" srcId="{66E29881-5DBF-4789-B6ED-253AE0F86B5C}" destId="{DF8EE031-BBED-43A5-AA5B-50AB3BAFC35C}" srcOrd="0" destOrd="0" presId="urn:microsoft.com/office/officeart/2005/8/layout/cycle1"/>
    <dgm:cxn modelId="{7E9AE677-412D-412D-B248-80A6004845C3}" type="presOf" srcId="{4ACD3609-3D84-4EE1-818D-CF444AAF2E0B}" destId="{ABC1B0D6-8E03-4DAD-877D-0A64DB3A5B33}" srcOrd="0" destOrd="0" presId="urn:microsoft.com/office/officeart/2005/8/layout/cycle1"/>
    <dgm:cxn modelId="{063B8D82-6003-4F99-8978-8BD5C16FF126}" type="presOf" srcId="{C6A65228-2391-4690-9FE2-341B77835D06}" destId="{71C6966A-CE0A-49EF-8429-4E92B8D6A5C8}" srcOrd="0" destOrd="0" presId="urn:microsoft.com/office/officeart/2005/8/layout/cycle1"/>
    <dgm:cxn modelId="{ACB8B787-CD79-4BF5-978C-D72DEEA05DFB}" type="presOf" srcId="{FD5A088D-05D8-4E12-BD6E-6B5A4B4616C9}" destId="{48071276-A451-4122-9AD9-78D0A4695F59}" srcOrd="0" destOrd="0" presId="urn:microsoft.com/office/officeart/2005/8/layout/cycle1"/>
    <dgm:cxn modelId="{A67E5557-DF30-4D59-B048-8141C8B01C57}" type="presOf" srcId="{9A7CAECB-0201-48DA-87AB-D768BB92867C}" destId="{4AB2566E-CDC3-4CD7-BB72-3702E6A86AF8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3D318BA3-BC55-4940-8D76-84F74AC0FD7E}" type="presParOf" srcId="{48071276-A451-4122-9AD9-78D0A4695F59}" destId="{74ADD0C2-C10C-4AA3-8025-EF83CA38EDE2}" srcOrd="0" destOrd="0" presId="urn:microsoft.com/office/officeart/2005/8/layout/cycle1"/>
    <dgm:cxn modelId="{9A60E711-A972-4202-B10E-E9525E0D4529}" type="presParOf" srcId="{48071276-A451-4122-9AD9-78D0A4695F59}" destId="{287E08B2-2729-46B9-A650-A0710C748B67}" srcOrd="1" destOrd="0" presId="urn:microsoft.com/office/officeart/2005/8/layout/cycle1"/>
    <dgm:cxn modelId="{DED13586-39FA-4F9A-A868-1A48D5A47E5B}" type="presParOf" srcId="{48071276-A451-4122-9AD9-78D0A4695F59}" destId="{BA28D6F8-6E10-4614-9B46-96D922324CDC}" srcOrd="2" destOrd="0" presId="urn:microsoft.com/office/officeart/2005/8/layout/cycle1"/>
    <dgm:cxn modelId="{4B4F9914-8CF7-4D27-8BC8-4DB7FF5CC7A2}" type="presParOf" srcId="{48071276-A451-4122-9AD9-78D0A4695F59}" destId="{12EF1C83-2A0E-4D06-9E48-F7227B1F35CF}" srcOrd="3" destOrd="0" presId="urn:microsoft.com/office/officeart/2005/8/layout/cycle1"/>
    <dgm:cxn modelId="{F7CB71C5-0AB8-4A56-8FBE-4C94B6FD11FC}" type="presParOf" srcId="{48071276-A451-4122-9AD9-78D0A4695F59}" destId="{9B740746-30C7-4A9A-8231-75582C3B8CE2}" srcOrd="4" destOrd="0" presId="urn:microsoft.com/office/officeart/2005/8/layout/cycle1"/>
    <dgm:cxn modelId="{7673F90C-C20C-4A34-AA35-5268CDA55A76}" type="presParOf" srcId="{48071276-A451-4122-9AD9-78D0A4695F59}" destId="{4AB2566E-CDC3-4CD7-BB72-3702E6A86AF8}" srcOrd="5" destOrd="0" presId="urn:microsoft.com/office/officeart/2005/8/layout/cycle1"/>
    <dgm:cxn modelId="{3AA3F06A-70E8-4031-8E2A-FFA2F63B8295}" type="presParOf" srcId="{48071276-A451-4122-9AD9-78D0A4695F59}" destId="{00E27157-4EFD-4CE2-96CF-A20423A68C8F}" srcOrd="6" destOrd="0" presId="urn:microsoft.com/office/officeart/2005/8/layout/cycle1"/>
    <dgm:cxn modelId="{69905E1A-80B2-4563-8107-149971EE21AA}" type="presParOf" srcId="{48071276-A451-4122-9AD9-78D0A4695F59}" destId="{DF8EE031-BBED-43A5-AA5B-50AB3BAFC35C}" srcOrd="7" destOrd="0" presId="urn:microsoft.com/office/officeart/2005/8/layout/cycle1"/>
    <dgm:cxn modelId="{2E2020A1-81C3-4E3A-966A-7802B4FF931C}" type="presParOf" srcId="{48071276-A451-4122-9AD9-78D0A4695F59}" destId="{ABC1B0D6-8E03-4DAD-877D-0A64DB3A5B33}" srcOrd="8" destOrd="0" presId="urn:microsoft.com/office/officeart/2005/8/layout/cycle1"/>
    <dgm:cxn modelId="{37B2C3B5-428A-4BA1-B45C-9B1010B718B3}" type="presParOf" srcId="{48071276-A451-4122-9AD9-78D0A4695F59}" destId="{51DEC1F7-5AF9-4B7A-B8E9-2717D229E328}" srcOrd="9" destOrd="0" presId="urn:microsoft.com/office/officeart/2005/8/layout/cycle1"/>
    <dgm:cxn modelId="{67B7C793-7180-4B99-97AE-F56287503A86}" type="presParOf" srcId="{48071276-A451-4122-9AD9-78D0A4695F59}" destId="{71C6966A-CE0A-49EF-8429-4E92B8D6A5C8}" srcOrd="10" destOrd="0" presId="urn:microsoft.com/office/officeart/2005/8/layout/cycle1"/>
    <dgm:cxn modelId="{7D80C505-3E3F-4FCF-8955-DAB44619580E}" type="presParOf" srcId="{48071276-A451-4122-9AD9-78D0A4695F59}" destId="{E88A8CAD-6A11-4839-AF93-A8827243929C}" srcOrd="11" destOrd="0" presId="urn:microsoft.com/office/officeart/2005/8/layout/cycle1"/>
    <dgm:cxn modelId="{C9777B5C-30BC-47E0-B0F5-51002913D6F5}" type="presParOf" srcId="{48071276-A451-4122-9AD9-78D0A4695F59}" destId="{758CFDB0-AF43-47A0-9BB0-E826420C188E}" srcOrd="12" destOrd="0" presId="urn:microsoft.com/office/officeart/2005/8/layout/cycle1"/>
    <dgm:cxn modelId="{F7334B27-1BA5-4E51-B8D6-A613DFCAC91A}" type="presParOf" srcId="{48071276-A451-4122-9AD9-78D0A4695F59}" destId="{B9BCB883-E2D3-4E96-AE63-ED4CA236525F}" srcOrd="13" destOrd="0" presId="urn:microsoft.com/office/officeart/2005/8/layout/cycle1"/>
    <dgm:cxn modelId="{6FA8B2F5-0EF2-464F-89C9-08B2E93FA874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/>
      <dgm:spPr/>
      <dgm:t>
        <a:bodyPr/>
        <a:lstStyle/>
        <a:p>
          <a:endParaRPr lang="nl-BE"/>
        </a:p>
      </dgm:t>
    </dgm:pt>
  </dgm:ptLst>
  <dgm:cxnLst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CA05E83D-49D4-4830-9FBB-057FE3120476}" type="presOf" srcId="{F2C1D85E-0259-4B3C-B257-2AF32A7398E4}" destId="{9B740746-30C7-4A9A-8231-75582C3B8CE2}" srcOrd="0" destOrd="0" presId="urn:microsoft.com/office/officeart/2005/8/layout/cycle1"/>
    <dgm:cxn modelId="{A240C666-5857-4B4A-AB7B-D9C8DA4D1A7E}" type="presOf" srcId="{66E29881-5DBF-4789-B6ED-253AE0F86B5C}" destId="{DF8EE031-BBED-43A5-AA5B-50AB3BAFC35C}" srcOrd="0" destOrd="0" presId="urn:microsoft.com/office/officeart/2005/8/layout/cycle1"/>
    <dgm:cxn modelId="{385A6F9A-0419-439C-AD85-7AB16188CD50}" type="presOf" srcId="{FD5A088D-05D8-4E12-BD6E-6B5A4B4616C9}" destId="{48071276-A451-4122-9AD9-78D0A4695F59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235FB152-CA74-4058-95C8-826CA19E5D32}" type="presOf" srcId="{A7CFA3B0-FF96-4CD4-A951-F3169C05B79F}" destId="{E88A8CAD-6A11-4839-AF93-A8827243929C}" srcOrd="0" destOrd="0" presId="urn:microsoft.com/office/officeart/2005/8/layout/cycle1"/>
    <dgm:cxn modelId="{43487F9F-CE3C-40CF-B965-342DD70AF9DC}" type="presOf" srcId="{820C12CA-C9CB-4C25-95C5-8CA9524B541E}" destId="{1BB5FE14-BAB2-4C08-93D1-8950F370194E}" srcOrd="0" destOrd="0" presId="urn:microsoft.com/office/officeart/2005/8/layout/cycle1"/>
    <dgm:cxn modelId="{E889E1A6-F594-450A-B5AD-F917D1EF0094}" type="presOf" srcId="{4ACD3609-3D84-4EE1-818D-CF444AAF2E0B}" destId="{ABC1B0D6-8E03-4DAD-877D-0A64DB3A5B33}" srcOrd="0" destOrd="0" presId="urn:microsoft.com/office/officeart/2005/8/layout/cycle1"/>
    <dgm:cxn modelId="{4147AB8B-F6AF-4B66-ADBD-2135B6D6ABD6}" type="presOf" srcId="{D64DF8F2-BD01-4ACA-925C-3F5CAF01678E}" destId="{287E08B2-2729-46B9-A650-A0710C748B67}" srcOrd="0" destOrd="0" presId="urn:microsoft.com/office/officeart/2005/8/layout/cycle1"/>
    <dgm:cxn modelId="{F4343CCC-DF7C-46D1-85A9-0202DDB783F2}" type="presOf" srcId="{664F62C1-0893-4407-97FA-CB10EF2B7B51}" destId="{B9BCB883-E2D3-4E96-AE63-ED4CA236525F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3F6B021D-7A81-4D3D-BAAD-DDDE711093FB}" type="presOf" srcId="{C6A65228-2391-4690-9FE2-341B77835D06}" destId="{71C6966A-CE0A-49EF-8429-4E92B8D6A5C8}" srcOrd="0" destOrd="0" presId="urn:microsoft.com/office/officeart/2005/8/layout/cycle1"/>
    <dgm:cxn modelId="{661C3E6A-2EB4-4760-A097-50F634858318}" type="presOf" srcId="{9A7CAECB-0201-48DA-87AB-D768BB92867C}" destId="{4AB2566E-CDC3-4CD7-BB72-3702E6A86AF8}" srcOrd="0" destOrd="0" presId="urn:microsoft.com/office/officeart/2005/8/layout/cycle1"/>
    <dgm:cxn modelId="{4860C72F-466C-4265-AF0C-B858A44A0270}" type="presOf" srcId="{3B684EA7-26E6-426D-9D44-499654633621}" destId="{BA28D6F8-6E10-4614-9B46-96D922324CDC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56FA9042-D6B6-41DB-A16E-9D0BE46FA5A7}" type="presParOf" srcId="{48071276-A451-4122-9AD9-78D0A4695F59}" destId="{74ADD0C2-C10C-4AA3-8025-EF83CA38EDE2}" srcOrd="0" destOrd="0" presId="urn:microsoft.com/office/officeart/2005/8/layout/cycle1"/>
    <dgm:cxn modelId="{06E29D44-B6B9-4106-90E9-3C94EA01A123}" type="presParOf" srcId="{48071276-A451-4122-9AD9-78D0A4695F59}" destId="{287E08B2-2729-46B9-A650-A0710C748B67}" srcOrd="1" destOrd="0" presId="urn:microsoft.com/office/officeart/2005/8/layout/cycle1"/>
    <dgm:cxn modelId="{11B0787A-E818-430E-B50B-6C0B8ADA8245}" type="presParOf" srcId="{48071276-A451-4122-9AD9-78D0A4695F59}" destId="{BA28D6F8-6E10-4614-9B46-96D922324CDC}" srcOrd="2" destOrd="0" presId="urn:microsoft.com/office/officeart/2005/8/layout/cycle1"/>
    <dgm:cxn modelId="{CD2B118A-6B60-4EE1-A7D9-3C717E59D198}" type="presParOf" srcId="{48071276-A451-4122-9AD9-78D0A4695F59}" destId="{12EF1C83-2A0E-4D06-9E48-F7227B1F35CF}" srcOrd="3" destOrd="0" presId="urn:microsoft.com/office/officeart/2005/8/layout/cycle1"/>
    <dgm:cxn modelId="{F7918179-8B4F-4615-B876-3A8E5FA506E9}" type="presParOf" srcId="{48071276-A451-4122-9AD9-78D0A4695F59}" destId="{9B740746-30C7-4A9A-8231-75582C3B8CE2}" srcOrd="4" destOrd="0" presId="urn:microsoft.com/office/officeart/2005/8/layout/cycle1"/>
    <dgm:cxn modelId="{A15B035D-9B1B-4380-A657-F6A9C3660E4E}" type="presParOf" srcId="{48071276-A451-4122-9AD9-78D0A4695F59}" destId="{4AB2566E-CDC3-4CD7-BB72-3702E6A86AF8}" srcOrd="5" destOrd="0" presId="urn:microsoft.com/office/officeart/2005/8/layout/cycle1"/>
    <dgm:cxn modelId="{AE2424C7-2E13-4F60-865A-75AEA58D4693}" type="presParOf" srcId="{48071276-A451-4122-9AD9-78D0A4695F59}" destId="{00E27157-4EFD-4CE2-96CF-A20423A68C8F}" srcOrd="6" destOrd="0" presId="urn:microsoft.com/office/officeart/2005/8/layout/cycle1"/>
    <dgm:cxn modelId="{C1A2E27B-6EC2-4401-BBD1-F4F9284C8FF6}" type="presParOf" srcId="{48071276-A451-4122-9AD9-78D0A4695F59}" destId="{DF8EE031-BBED-43A5-AA5B-50AB3BAFC35C}" srcOrd="7" destOrd="0" presId="urn:microsoft.com/office/officeart/2005/8/layout/cycle1"/>
    <dgm:cxn modelId="{7DADE5BB-9EEF-4C9F-AFDC-52F781349CEA}" type="presParOf" srcId="{48071276-A451-4122-9AD9-78D0A4695F59}" destId="{ABC1B0D6-8E03-4DAD-877D-0A64DB3A5B33}" srcOrd="8" destOrd="0" presId="urn:microsoft.com/office/officeart/2005/8/layout/cycle1"/>
    <dgm:cxn modelId="{4955EFB1-7D0D-438F-BBC5-520070FB10F4}" type="presParOf" srcId="{48071276-A451-4122-9AD9-78D0A4695F59}" destId="{51DEC1F7-5AF9-4B7A-B8E9-2717D229E328}" srcOrd="9" destOrd="0" presId="urn:microsoft.com/office/officeart/2005/8/layout/cycle1"/>
    <dgm:cxn modelId="{ABB3F32B-90D7-4738-8489-6FA0138C251E}" type="presParOf" srcId="{48071276-A451-4122-9AD9-78D0A4695F59}" destId="{71C6966A-CE0A-49EF-8429-4E92B8D6A5C8}" srcOrd="10" destOrd="0" presId="urn:microsoft.com/office/officeart/2005/8/layout/cycle1"/>
    <dgm:cxn modelId="{EC5F8666-A1E0-495B-94A7-7FB0EEA88C6B}" type="presParOf" srcId="{48071276-A451-4122-9AD9-78D0A4695F59}" destId="{E88A8CAD-6A11-4839-AF93-A8827243929C}" srcOrd="11" destOrd="0" presId="urn:microsoft.com/office/officeart/2005/8/layout/cycle1"/>
    <dgm:cxn modelId="{86591C11-E7D5-4302-A8A3-BD2572101723}" type="presParOf" srcId="{48071276-A451-4122-9AD9-78D0A4695F59}" destId="{758CFDB0-AF43-47A0-9BB0-E826420C188E}" srcOrd="12" destOrd="0" presId="urn:microsoft.com/office/officeart/2005/8/layout/cycle1"/>
    <dgm:cxn modelId="{E1E58749-8C7B-432D-B84E-C46C528AA01A}" type="presParOf" srcId="{48071276-A451-4122-9AD9-78D0A4695F59}" destId="{B9BCB883-E2D3-4E96-AE63-ED4CA236525F}" srcOrd="13" destOrd="0" presId="urn:microsoft.com/office/officeart/2005/8/layout/cycle1"/>
    <dgm:cxn modelId="{98C3E467-65BC-47F6-AE0A-EBD9A54FD753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4_1" csCatId="accent4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 custLinFactNeighborX="1385" custLinFactNeighborY="15665"/>
      <dgm:spPr/>
      <dgm:t>
        <a:bodyPr/>
        <a:lstStyle/>
        <a:p>
          <a:endParaRPr lang="nl-BE"/>
        </a:p>
      </dgm:t>
    </dgm:pt>
  </dgm:ptLst>
  <dgm:cxnLst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84DECE50-04E0-4818-A17E-C6686482C2A5}" type="presOf" srcId="{66E29881-5DBF-4789-B6ED-253AE0F86B5C}" destId="{DF8EE031-BBED-43A5-AA5B-50AB3BAFC35C}" srcOrd="0" destOrd="0" presId="urn:microsoft.com/office/officeart/2005/8/layout/cycle1"/>
    <dgm:cxn modelId="{8BCCF309-24AB-486E-BF55-C710A29A409E}" type="presOf" srcId="{4ACD3609-3D84-4EE1-818D-CF444AAF2E0B}" destId="{ABC1B0D6-8E03-4DAD-877D-0A64DB3A5B33}" srcOrd="0" destOrd="0" presId="urn:microsoft.com/office/officeart/2005/8/layout/cycle1"/>
    <dgm:cxn modelId="{87D3BFB6-A58B-462A-812F-E1E6D852122C}" type="presOf" srcId="{A7CFA3B0-FF96-4CD4-A951-F3169C05B79F}" destId="{E88A8CAD-6A11-4839-AF93-A8827243929C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533EF9F9-E2D3-4E37-B157-378F8482E2DF}" type="presOf" srcId="{FD5A088D-05D8-4E12-BD6E-6B5A4B4616C9}" destId="{48071276-A451-4122-9AD9-78D0A4695F59}" srcOrd="0" destOrd="0" presId="urn:microsoft.com/office/officeart/2005/8/layout/cycle1"/>
    <dgm:cxn modelId="{3B3F8563-7268-4DD1-ACFB-B840DB8F5C15}" type="presOf" srcId="{C6A65228-2391-4690-9FE2-341B77835D06}" destId="{71C6966A-CE0A-49EF-8429-4E92B8D6A5C8}" srcOrd="0" destOrd="0" presId="urn:microsoft.com/office/officeart/2005/8/layout/cycle1"/>
    <dgm:cxn modelId="{610D1B3D-8FBA-4B44-A760-5055BB513080}" type="presOf" srcId="{664F62C1-0893-4407-97FA-CB10EF2B7B51}" destId="{B9BCB883-E2D3-4E96-AE63-ED4CA236525F}" srcOrd="0" destOrd="0" presId="urn:microsoft.com/office/officeart/2005/8/layout/cycle1"/>
    <dgm:cxn modelId="{3EAC6A2D-EAE7-40DA-96C2-6EBA801DD749}" type="presOf" srcId="{9A7CAECB-0201-48DA-87AB-D768BB92867C}" destId="{4AB2566E-CDC3-4CD7-BB72-3702E6A86AF8}" srcOrd="0" destOrd="0" presId="urn:microsoft.com/office/officeart/2005/8/layout/cycle1"/>
    <dgm:cxn modelId="{88B8319E-F12A-4982-B52D-09E3DBA59BA3}" type="presOf" srcId="{F2C1D85E-0259-4B3C-B257-2AF32A7398E4}" destId="{9B740746-30C7-4A9A-8231-75582C3B8CE2}" srcOrd="0" destOrd="0" presId="urn:microsoft.com/office/officeart/2005/8/layout/cycle1"/>
    <dgm:cxn modelId="{F558BF24-88DF-4E73-83D7-B07996E839B7}" type="presOf" srcId="{D64DF8F2-BD01-4ACA-925C-3F5CAF01678E}" destId="{287E08B2-2729-46B9-A650-A0710C748B67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81D30D95-67ED-4ACF-9182-44E81751769F}" type="presOf" srcId="{820C12CA-C9CB-4C25-95C5-8CA9524B541E}" destId="{1BB5FE14-BAB2-4C08-93D1-8950F370194E}" srcOrd="0" destOrd="0" presId="urn:microsoft.com/office/officeart/2005/8/layout/cycle1"/>
    <dgm:cxn modelId="{429210A7-5694-4FF0-BF34-D556C3468341}" type="presOf" srcId="{3B684EA7-26E6-426D-9D44-499654633621}" destId="{BA28D6F8-6E10-4614-9B46-96D922324CDC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ADD84F93-40A9-4AF2-AEFB-42007424AE83}" type="presParOf" srcId="{48071276-A451-4122-9AD9-78D0A4695F59}" destId="{74ADD0C2-C10C-4AA3-8025-EF83CA38EDE2}" srcOrd="0" destOrd="0" presId="urn:microsoft.com/office/officeart/2005/8/layout/cycle1"/>
    <dgm:cxn modelId="{C01E13A0-2554-443E-9A96-A66BEF627533}" type="presParOf" srcId="{48071276-A451-4122-9AD9-78D0A4695F59}" destId="{287E08B2-2729-46B9-A650-A0710C748B67}" srcOrd="1" destOrd="0" presId="urn:microsoft.com/office/officeart/2005/8/layout/cycle1"/>
    <dgm:cxn modelId="{2FD7BBA7-0C9A-43CF-8B6A-8C753D94304F}" type="presParOf" srcId="{48071276-A451-4122-9AD9-78D0A4695F59}" destId="{BA28D6F8-6E10-4614-9B46-96D922324CDC}" srcOrd="2" destOrd="0" presId="urn:microsoft.com/office/officeart/2005/8/layout/cycle1"/>
    <dgm:cxn modelId="{2BA3B550-6078-4F1B-8E6A-18E864165BCD}" type="presParOf" srcId="{48071276-A451-4122-9AD9-78D0A4695F59}" destId="{12EF1C83-2A0E-4D06-9E48-F7227B1F35CF}" srcOrd="3" destOrd="0" presId="urn:microsoft.com/office/officeart/2005/8/layout/cycle1"/>
    <dgm:cxn modelId="{7DB116CE-D452-46FA-BCAD-2C94DB03364F}" type="presParOf" srcId="{48071276-A451-4122-9AD9-78D0A4695F59}" destId="{9B740746-30C7-4A9A-8231-75582C3B8CE2}" srcOrd="4" destOrd="0" presId="urn:microsoft.com/office/officeart/2005/8/layout/cycle1"/>
    <dgm:cxn modelId="{3AF40270-02FA-4AB5-AC7E-716FAF857A81}" type="presParOf" srcId="{48071276-A451-4122-9AD9-78D0A4695F59}" destId="{4AB2566E-CDC3-4CD7-BB72-3702E6A86AF8}" srcOrd="5" destOrd="0" presId="urn:microsoft.com/office/officeart/2005/8/layout/cycle1"/>
    <dgm:cxn modelId="{9F453A75-CD96-402B-B741-95C590FB8665}" type="presParOf" srcId="{48071276-A451-4122-9AD9-78D0A4695F59}" destId="{00E27157-4EFD-4CE2-96CF-A20423A68C8F}" srcOrd="6" destOrd="0" presId="urn:microsoft.com/office/officeart/2005/8/layout/cycle1"/>
    <dgm:cxn modelId="{78487EDF-14BB-4670-A3AA-ACFC94B816E8}" type="presParOf" srcId="{48071276-A451-4122-9AD9-78D0A4695F59}" destId="{DF8EE031-BBED-43A5-AA5B-50AB3BAFC35C}" srcOrd="7" destOrd="0" presId="urn:microsoft.com/office/officeart/2005/8/layout/cycle1"/>
    <dgm:cxn modelId="{6972A89D-1C43-4CF9-B1BE-A35E9F63D336}" type="presParOf" srcId="{48071276-A451-4122-9AD9-78D0A4695F59}" destId="{ABC1B0D6-8E03-4DAD-877D-0A64DB3A5B33}" srcOrd="8" destOrd="0" presId="urn:microsoft.com/office/officeart/2005/8/layout/cycle1"/>
    <dgm:cxn modelId="{6ACF116E-4A15-4DC0-A9AD-804BED6BAFDC}" type="presParOf" srcId="{48071276-A451-4122-9AD9-78D0A4695F59}" destId="{51DEC1F7-5AF9-4B7A-B8E9-2717D229E328}" srcOrd="9" destOrd="0" presId="urn:microsoft.com/office/officeart/2005/8/layout/cycle1"/>
    <dgm:cxn modelId="{1A4E42D9-2ADE-400D-A144-58CCCF7F65AA}" type="presParOf" srcId="{48071276-A451-4122-9AD9-78D0A4695F59}" destId="{71C6966A-CE0A-49EF-8429-4E92B8D6A5C8}" srcOrd="10" destOrd="0" presId="urn:microsoft.com/office/officeart/2005/8/layout/cycle1"/>
    <dgm:cxn modelId="{45633D64-3964-471A-9C0D-B07EDFB80A51}" type="presParOf" srcId="{48071276-A451-4122-9AD9-78D0A4695F59}" destId="{E88A8CAD-6A11-4839-AF93-A8827243929C}" srcOrd="11" destOrd="0" presId="urn:microsoft.com/office/officeart/2005/8/layout/cycle1"/>
    <dgm:cxn modelId="{8E7C6B67-E487-47F3-9C6C-AC907A7D6D77}" type="presParOf" srcId="{48071276-A451-4122-9AD9-78D0A4695F59}" destId="{758CFDB0-AF43-47A0-9BB0-E826420C188E}" srcOrd="12" destOrd="0" presId="urn:microsoft.com/office/officeart/2005/8/layout/cycle1"/>
    <dgm:cxn modelId="{566C4D0B-0F79-44E2-8600-B0719A605626}" type="presParOf" srcId="{48071276-A451-4122-9AD9-78D0A4695F59}" destId="{B9BCB883-E2D3-4E96-AE63-ED4CA236525F}" srcOrd="13" destOrd="0" presId="urn:microsoft.com/office/officeart/2005/8/layout/cycle1"/>
    <dgm:cxn modelId="{F0463463-9F76-4BB9-9BCB-5D920EA4AC58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accent2_1" csCatId="accent2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/>
      <dgm:spPr/>
      <dgm:t>
        <a:bodyPr/>
        <a:lstStyle/>
        <a:p>
          <a:endParaRPr lang="nl-BE"/>
        </a:p>
      </dgm:t>
    </dgm:pt>
  </dgm:ptLst>
  <dgm:cxnLst>
    <dgm:cxn modelId="{10E12E1F-ED1D-44EF-85D3-9710A5AC822B}" type="presOf" srcId="{C6A65228-2391-4690-9FE2-341B77835D06}" destId="{71C6966A-CE0A-49EF-8429-4E92B8D6A5C8}" srcOrd="0" destOrd="0" presId="urn:microsoft.com/office/officeart/2005/8/layout/cycle1"/>
    <dgm:cxn modelId="{90C667EC-5330-4F43-9276-50266F2D147F}" type="presOf" srcId="{664F62C1-0893-4407-97FA-CB10EF2B7B51}" destId="{B9BCB883-E2D3-4E96-AE63-ED4CA236525F}" srcOrd="0" destOrd="0" presId="urn:microsoft.com/office/officeart/2005/8/layout/cycle1"/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B353D832-064E-4F4F-A25B-BBFD9829728A}" type="presOf" srcId="{A7CFA3B0-FF96-4CD4-A951-F3169C05B79F}" destId="{E88A8CAD-6A11-4839-AF93-A8827243929C}" srcOrd="0" destOrd="0" presId="urn:microsoft.com/office/officeart/2005/8/layout/cycle1"/>
    <dgm:cxn modelId="{FC8744A7-264C-4ACA-813C-6952CC42DD0C}" type="presOf" srcId="{4ACD3609-3D84-4EE1-818D-CF444AAF2E0B}" destId="{ABC1B0D6-8E03-4DAD-877D-0A64DB3A5B33}" srcOrd="0" destOrd="0" presId="urn:microsoft.com/office/officeart/2005/8/layout/cycle1"/>
    <dgm:cxn modelId="{2AD7D6D9-04B4-4BF8-8062-727CF044EEEA}" type="presOf" srcId="{66E29881-5DBF-4789-B6ED-253AE0F86B5C}" destId="{DF8EE031-BBED-43A5-AA5B-50AB3BAFC35C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E7A47709-3CE9-4589-A6D6-73EDFC1DDF2A}" type="presOf" srcId="{D64DF8F2-BD01-4ACA-925C-3F5CAF01678E}" destId="{287E08B2-2729-46B9-A650-A0710C748B67}" srcOrd="0" destOrd="0" presId="urn:microsoft.com/office/officeart/2005/8/layout/cycle1"/>
    <dgm:cxn modelId="{E9C0F0BF-D0D8-4F6B-938E-A4AE5796EE77}" type="presOf" srcId="{F2C1D85E-0259-4B3C-B257-2AF32A7398E4}" destId="{9B740746-30C7-4A9A-8231-75582C3B8CE2}" srcOrd="0" destOrd="0" presId="urn:microsoft.com/office/officeart/2005/8/layout/cycle1"/>
    <dgm:cxn modelId="{501F0F28-679E-4FD4-85B9-1E6665E39147}" type="presOf" srcId="{3B684EA7-26E6-426D-9D44-499654633621}" destId="{BA28D6F8-6E10-4614-9B46-96D922324CDC}" srcOrd="0" destOrd="0" presId="urn:microsoft.com/office/officeart/2005/8/layout/cycle1"/>
    <dgm:cxn modelId="{DB55BBFE-1F9C-49CE-92AB-390280FD6B39}" type="presOf" srcId="{820C12CA-C9CB-4C25-95C5-8CA9524B541E}" destId="{1BB5FE14-BAB2-4C08-93D1-8950F370194E}" srcOrd="0" destOrd="0" presId="urn:microsoft.com/office/officeart/2005/8/layout/cycle1"/>
    <dgm:cxn modelId="{BF634E19-E67C-4298-829C-2AF08B0EE9F1}" type="presOf" srcId="{9A7CAECB-0201-48DA-87AB-D768BB92867C}" destId="{4AB2566E-CDC3-4CD7-BB72-3702E6A86AF8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ED302602-C6FA-45A6-943F-4FD1BE50FF28}" type="presOf" srcId="{FD5A088D-05D8-4E12-BD6E-6B5A4B4616C9}" destId="{48071276-A451-4122-9AD9-78D0A4695F59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B80A93B7-74DF-484B-8FBF-CE41F5BFA19E}" type="presParOf" srcId="{48071276-A451-4122-9AD9-78D0A4695F59}" destId="{74ADD0C2-C10C-4AA3-8025-EF83CA38EDE2}" srcOrd="0" destOrd="0" presId="urn:microsoft.com/office/officeart/2005/8/layout/cycle1"/>
    <dgm:cxn modelId="{FF6CE126-A486-4D3E-99E5-51F2C25932F3}" type="presParOf" srcId="{48071276-A451-4122-9AD9-78D0A4695F59}" destId="{287E08B2-2729-46B9-A650-A0710C748B67}" srcOrd="1" destOrd="0" presId="urn:microsoft.com/office/officeart/2005/8/layout/cycle1"/>
    <dgm:cxn modelId="{79CF3D06-B56A-4B2F-81CD-CB66B5905ACC}" type="presParOf" srcId="{48071276-A451-4122-9AD9-78D0A4695F59}" destId="{BA28D6F8-6E10-4614-9B46-96D922324CDC}" srcOrd="2" destOrd="0" presId="urn:microsoft.com/office/officeart/2005/8/layout/cycle1"/>
    <dgm:cxn modelId="{39718564-7126-4C3E-A901-89197987C515}" type="presParOf" srcId="{48071276-A451-4122-9AD9-78D0A4695F59}" destId="{12EF1C83-2A0E-4D06-9E48-F7227B1F35CF}" srcOrd="3" destOrd="0" presId="urn:microsoft.com/office/officeart/2005/8/layout/cycle1"/>
    <dgm:cxn modelId="{BBA3C19C-FA6F-4781-80C2-3AACA3D499CA}" type="presParOf" srcId="{48071276-A451-4122-9AD9-78D0A4695F59}" destId="{9B740746-30C7-4A9A-8231-75582C3B8CE2}" srcOrd="4" destOrd="0" presId="urn:microsoft.com/office/officeart/2005/8/layout/cycle1"/>
    <dgm:cxn modelId="{BD1086A5-8233-4581-B2B4-2E8D0994FDA4}" type="presParOf" srcId="{48071276-A451-4122-9AD9-78D0A4695F59}" destId="{4AB2566E-CDC3-4CD7-BB72-3702E6A86AF8}" srcOrd="5" destOrd="0" presId="urn:microsoft.com/office/officeart/2005/8/layout/cycle1"/>
    <dgm:cxn modelId="{EA555C07-14DF-415A-A31B-6F9220CAAC66}" type="presParOf" srcId="{48071276-A451-4122-9AD9-78D0A4695F59}" destId="{00E27157-4EFD-4CE2-96CF-A20423A68C8F}" srcOrd="6" destOrd="0" presId="urn:microsoft.com/office/officeart/2005/8/layout/cycle1"/>
    <dgm:cxn modelId="{9639A062-3237-4C96-8E19-8515643530E4}" type="presParOf" srcId="{48071276-A451-4122-9AD9-78D0A4695F59}" destId="{DF8EE031-BBED-43A5-AA5B-50AB3BAFC35C}" srcOrd="7" destOrd="0" presId="urn:microsoft.com/office/officeart/2005/8/layout/cycle1"/>
    <dgm:cxn modelId="{58697917-6A00-495E-853E-B25C773CD6E9}" type="presParOf" srcId="{48071276-A451-4122-9AD9-78D0A4695F59}" destId="{ABC1B0D6-8E03-4DAD-877D-0A64DB3A5B33}" srcOrd="8" destOrd="0" presId="urn:microsoft.com/office/officeart/2005/8/layout/cycle1"/>
    <dgm:cxn modelId="{96CE51C3-72E2-4826-8FAC-FEE265F1821F}" type="presParOf" srcId="{48071276-A451-4122-9AD9-78D0A4695F59}" destId="{51DEC1F7-5AF9-4B7A-B8E9-2717D229E328}" srcOrd="9" destOrd="0" presId="urn:microsoft.com/office/officeart/2005/8/layout/cycle1"/>
    <dgm:cxn modelId="{64CDCA8B-2717-474B-A24C-19BE27C276A8}" type="presParOf" srcId="{48071276-A451-4122-9AD9-78D0A4695F59}" destId="{71C6966A-CE0A-49EF-8429-4E92B8D6A5C8}" srcOrd="10" destOrd="0" presId="urn:microsoft.com/office/officeart/2005/8/layout/cycle1"/>
    <dgm:cxn modelId="{C57C8ECA-B5A1-436D-92E6-F7409FE889E6}" type="presParOf" srcId="{48071276-A451-4122-9AD9-78D0A4695F59}" destId="{E88A8CAD-6A11-4839-AF93-A8827243929C}" srcOrd="11" destOrd="0" presId="urn:microsoft.com/office/officeart/2005/8/layout/cycle1"/>
    <dgm:cxn modelId="{2338C450-7448-45BF-8BBD-DD59AB75A26D}" type="presParOf" srcId="{48071276-A451-4122-9AD9-78D0A4695F59}" destId="{758CFDB0-AF43-47A0-9BB0-E826420C188E}" srcOrd="12" destOrd="0" presId="urn:microsoft.com/office/officeart/2005/8/layout/cycle1"/>
    <dgm:cxn modelId="{6C934B91-37D7-463F-81C4-4E5489442B4A}" type="presParOf" srcId="{48071276-A451-4122-9AD9-78D0A4695F59}" destId="{B9BCB883-E2D3-4E96-AE63-ED4CA236525F}" srcOrd="13" destOrd="0" presId="urn:microsoft.com/office/officeart/2005/8/layout/cycle1"/>
    <dgm:cxn modelId="{16D995E4-F06F-4EC4-9614-496F6E33ED0A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5A088D-05D8-4E12-BD6E-6B5A4B4616C9}" type="doc">
      <dgm:prSet loTypeId="urn:microsoft.com/office/officeart/2005/8/layout/cycle1" loCatId="cycle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nl-BE"/>
        </a:p>
      </dgm:t>
    </dgm:pt>
    <dgm:pt modelId="{D64DF8F2-BD01-4ACA-925C-3F5CAF01678E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A12C3FE4-909E-4B6D-8D9B-8464C53DFAFC}" type="parTrans" cxnId="{C4D40B21-79F7-4842-BD51-2FBC62AC9F38}">
      <dgm:prSet/>
      <dgm:spPr/>
      <dgm:t>
        <a:bodyPr/>
        <a:lstStyle/>
        <a:p>
          <a:endParaRPr lang="nl-BE"/>
        </a:p>
      </dgm:t>
    </dgm:pt>
    <dgm:pt modelId="{3B684EA7-26E6-426D-9D44-499654633621}" type="sibTrans" cxnId="{C4D40B21-79F7-4842-BD51-2FBC62AC9F38}">
      <dgm:prSet/>
      <dgm:spPr/>
      <dgm:t>
        <a:bodyPr/>
        <a:lstStyle/>
        <a:p>
          <a:endParaRPr lang="nl-BE"/>
        </a:p>
      </dgm:t>
    </dgm:pt>
    <dgm:pt modelId="{F2C1D85E-0259-4B3C-B257-2AF32A7398E4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2B1ECFDB-BE6E-4713-9C57-1EEC81CE21C3}" type="parTrans" cxnId="{4330C2F0-164B-4209-904E-E0ADB72560C9}">
      <dgm:prSet/>
      <dgm:spPr/>
      <dgm:t>
        <a:bodyPr/>
        <a:lstStyle/>
        <a:p>
          <a:endParaRPr lang="nl-BE"/>
        </a:p>
      </dgm:t>
    </dgm:pt>
    <dgm:pt modelId="{9A7CAECB-0201-48DA-87AB-D768BB92867C}" type="sibTrans" cxnId="{4330C2F0-164B-4209-904E-E0ADB72560C9}">
      <dgm:prSet/>
      <dgm:spPr/>
      <dgm:t>
        <a:bodyPr/>
        <a:lstStyle/>
        <a:p>
          <a:endParaRPr lang="nl-BE"/>
        </a:p>
      </dgm:t>
    </dgm:pt>
    <dgm:pt modelId="{66E29881-5DBF-4789-B6ED-253AE0F86B5C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B09F9FB3-8E8C-4080-BFFB-70E997020516}" type="parTrans" cxnId="{8202FCC9-D971-43EC-8CF3-D4001508BDA3}">
      <dgm:prSet/>
      <dgm:spPr/>
      <dgm:t>
        <a:bodyPr/>
        <a:lstStyle/>
        <a:p>
          <a:endParaRPr lang="nl-BE"/>
        </a:p>
      </dgm:t>
    </dgm:pt>
    <dgm:pt modelId="{4ACD3609-3D84-4EE1-818D-CF444AAF2E0B}" type="sibTrans" cxnId="{8202FCC9-D971-43EC-8CF3-D4001508BDA3}">
      <dgm:prSet/>
      <dgm:spPr/>
      <dgm:t>
        <a:bodyPr/>
        <a:lstStyle/>
        <a:p>
          <a:endParaRPr lang="nl-BE"/>
        </a:p>
      </dgm:t>
    </dgm:pt>
    <dgm:pt modelId="{C6A65228-2391-4690-9FE2-341B77835D06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011753AF-6CCA-4BF3-B0EE-35990F6E1DB9}" type="parTrans" cxnId="{78135C80-8FC1-4A9B-BDB5-BFB8AC4E660F}">
      <dgm:prSet/>
      <dgm:spPr/>
      <dgm:t>
        <a:bodyPr/>
        <a:lstStyle/>
        <a:p>
          <a:endParaRPr lang="nl-BE"/>
        </a:p>
      </dgm:t>
    </dgm:pt>
    <dgm:pt modelId="{A7CFA3B0-FF96-4CD4-A951-F3169C05B79F}" type="sibTrans" cxnId="{78135C80-8FC1-4A9B-BDB5-BFB8AC4E660F}">
      <dgm:prSet/>
      <dgm:spPr/>
      <dgm:t>
        <a:bodyPr/>
        <a:lstStyle/>
        <a:p>
          <a:endParaRPr lang="nl-BE"/>
        </a:p>
      </dgm:t>
    </dgm:pt>
    <dgm:pt modelId="{664F62C1-0893-4407-97FA-CB10EF2B7B51}">
      <dgm:prSet phldrT="[Text]"/>
      <dgm:spPr/>
      <dgm:t>
        <a:bodyPr/>
        <a:lstStyle/>
        <a:p>
          <a:r>
            <a:rPr lang="nl-BE" dirty="0" smtClean="0"/>
            <a:t> </a:t>
          </a:r>
          <a:endParaRPr lang="nl-BE" dirty="0"/>
        </a:p>
      </dgm:t>
    </dgm:pt>
    <dgm:pt modelId="{8C0FD0A4-9227-4902-BCE1-1CC244049D09}" type="parTrans" cxnId="{4B55C41A-E3B1-4833-9D26-471FB61A39D9}">
      <dgm:prSet/>
      <dgm:spPr/>
      <dgm:t>
        <a:bodyPr/>
        <a:lstStyle/>
        <a:p>
          <a:endParaRPr lang="nl-BE"/>
        </a:p>
      </dgm:t>
    </dgm:pt>
    <dgm:pt modelId="{820C12CA-C9CB-4C25-95C5-8CA9524B541E}" type="sibTrans" cxnId="{4B55C41A-E3B1-4833-9D26-471FB61A39D9}">
      <dgm:prSet/>
      <dgm:spPr/>
      <dgm:t>
        <a:bodyPr/>
        <a:lstStyle/>
        <a:p>
          <a:endParaRPr lang="nl-BE"/>
        </a:p>
      </dgm:t>
    </dgm:pt>
    <dgm:pt modelId="{48071276-A451-4122-9AD9-78D0A4695F59}" type="pres">
      <dgm:prSet presAssocID="{FD5A088D-05D8-4E12-BD6E-6B5A4B4616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74ADD0C2-C10C-4AA3-8025-EF83CA38EDE2}" type="pres">
      <dgm:prSet presAssocID="{D64DF8F2-BD01-4ACA-925C-3F5CAF01678E}" presName="dummy" presStyleCnt="0"/>
      <dgm:spPr/>
      <dgm:t>
        <a:bodyPr/>
        <a:lstStyle/>
        <a:p>
          <a:endParaRPr lang="nl-BE"/>
        </a:p>
      </dgm:t>
    </dgm:pt>
    <dgm:pt modelId="{287E08B2-2729-46B9-A650-A0710C748B67}" type="pres">
      <dgm:prSet presAssocID="{D64DF8F2-BD01-4ACA-925C-3F5CAF01678E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BA28D6F8-6E10-4614-9B46-96D922324CDC}" type="pres">
      <dgm:prSet presAssocID="{3B684EA7-26E6-426D-9D44-499654633621}" presName="sibTrans" presStyleLbl="node1" presStyleIdx="0" presStyleCnt="5"/>
      <dgm:spPr/>
      <dgm:t>
        <a:bodyPr/>
        <a:lstStyle/>
        <a:p>
          <a:endParaRPr lang="nl-BE"/>
        </a:p>
      </dgm:t>
    </dgm:pt>
    <dgm:pt modelId="{12EF1C83-2A0E-4D06-9E48-F7227B1F35CF}" type="pres">
      <dgm:prSet presAssocID="{F2C1D85E-0259-4B3C-B257-2AF32A7398E4}" presName="dummy" presStyleCnt="0"/>
      <dgm:spPr/>
      <dgm:t>
        <a:bodyPr/>
        <a:lstStyle/>
        <a:p>
          <a:endParaRPr lang="nl-BE"/>
        </a:p>
      </dgm:t>
    </dgm:pt>
    <dgm:pt modelId="{9B740746-30C7-4A9A-8231-75582C3B8CE2}" type="pres">
      <dgm:prSet presAssocID="{F2C1D85E-0259-4B3C-B257-2AF32A7398E4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4AB2566E-CDC3-4CD7-BB72-3702E6A86AF8}" type="pres">
      <dgm:prSet presAssocID="{9A7CAECB-0201-48DA-87AB-D768BB92867C}" presName="sibTrans" presStyleLbl="node1" presStyleIdx="1" presStyleCnt="5"/>
      <dgm:spPr/>
      <dgm:t>
        <a:bodyPr/>
        <a:lstStyle/>
        <a:p>
          <a:endParaRPr lang="nl-BE"/>
        </a:p>
      </dgm:t>
    </dgm:pt>
    <dgm:pt modelId="{00E27157-4EFD-4CE2-96CF-A20423A68C8F}" type="pres">
      <dgm:prSet presAssocID="{66E29881-5DBF-4789-B6ED-253AE0F86B5C}" presName="dummy" presStyleCnt="0"/>
      <dgm:spPr/>
      <dgm:t>
        <a:bodyPr/>
        <a:lstStyle/>
        <a:p>
          <a:endParaRPr lang="nl-BE"/>
        </a:p>
      </dgm:t>
    </dgm:pt>
    <dgm:pt modelId="{DF8EE031-BBED-43A5-AA5B-50AB3BAFC35C}" type="pres">
      <dgm:prSet presAssocID="{66E29881-5DBF-4789-B6ED-253AE0F86B5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BC1B0D6-8E03-4DAD-877D-0A64DB3A5B33}" type="pres">
      <dgm:prSet presAssocID="{4ACD3609-3D84-4EE1-818D-CF444AAF2E0B}" presName="sibTrans" presStyleLbl="node1" presStyleIdx="2" presStyleCnt="5"/>
      <dgm:spPr/>
      <dgm:t>
        <a:bodyPr/>
        <a:lstStyle/>
        <a:p>
          <a:endParaRPr lang="nl-BE"/>
        </a:p>
      </dgm:t>
    </dgm:pt>
    <dgm:pt modelId="{51DEC1F7-5AF9-4B7A-B8E9-2717D229E328}" type="pres">
      <dgm:prSet presAssocID="{C6A65228-2391-4690-9FE2-341B77835D06}" presName="dummy" presStyleCnt="0"/>
      <dgm:spPr/>
      <dgm:t>
        <a:bodyPr/>
        <a:lstStyle/>
        <a:p>
          <a:endParaRPr lang="nl-BE"/>
        </a:p>
      </dgm:t>
    </dgm:pt>
    <dgm:pt modelId="{71C6966A-CE0A-49EF-8429-4E92B8D6A5C8}" type="pres">
      <dgm:prSet presAssocID="{C6A65228-2391-4690-9FE2-341B77835D0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E88A8CAD-6A11-4839-AF93-A8827243929C}" type="pres">
      <dgm:prSet presAssocID="{A7CFA3B0-FF96-4CD4-A951-F3169C05B79F}" presName="sibTrans" presStyleLbl="node1" presStyleIdx="3" presStyleCnt="5"/>
      <dgm:spPr/>
      <dgm:t>
        <a:bodyPr/>
        <a:lstStyle/>
        <a:p>
          <a:endParaRPr lang="nl-BE"/>
        </a:p>
      </dgm:t>
    </dgm:pt>
    <dgm:pt modelId="{758CFDB0-AF43-47A0-9BB0-E826420C188E}" type="pres">
      <dgm:prSet presAssocID="{664F62C1-0893-4407-97FA-CB10EF2B7B51}" presName="dummy" presStyleCnt="0"/>
      <dgm:spPr/>
      <dgm:t>
        <a:bodyPr/>
        <a:lstStyle/>
        <a:p>
          <a:endParaRPr lang="nl-BE"/>
        </a:p>
      </dgm:t>
    </dgm:pt>
    <dgm:pt modelId="{B9BCB883-E2D3-4E96-AE63-ED4CA236525F}" type="pres">
      <dgm:prSet presAssocID="{664F62C1-0893-4407-97FA-CB10EF2B7B51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1BB5FE14-BAB2-4C08-93D1-8950F370194E}" type="pres">
      <dgm:prSet presAssocID="{820C12CA-C9CB-4C25-95C5-8CA9524B541E}" presName="sibTrans" presStyleLbl="node1" presStyleIdx="4" presStyleCnt="5"/>
      <dgm:spPr/>
      <dgm:t>
        <a:bodyPr/>
        <a:lstStyle/>
        <a:p>
          <a:endParaRPr lang="nl-BE"/>
        </a:p>
      </dgm:t>
    </dgm:pt>
  </dgm:ptLst>
  <dgm:cxnLst>
    <dgm:cxn modelId="{4B55C41A-E3B1-4833-9D26-471FB61A39D9}" srcId="{FD5A088D-05D8-4E12-BD6E-6B5A4B4616C9}" destId="{664F62C1-0893-4407-97FA-CB10EF2B7B51}" srcOrd="4" destOrd="0" parTransId="{8C0FD0A4-9227-4902-BCE1-1CC244049D09}" sibTransId="{820C12CA-C9CB-4C25-95C5-8CA9524B541E}"/>
    <dgm:cxn modelId="{C4D40B21-79F7-4842-BD51-2FBC62AC9F38}" srcId="{FD5A088D-05D8-4E12-BD6E-6B5A4B4616C9}" destId="{D64DF8F2-BD01-4ACA-925C-3F5CAF01678E}" srcOrd="0" destOrd="0" parTransId="{A12C3FE4-909E-4B6D-8D9B-8464C53DFAFC}" sibTransId="{3B684EA7-26E6-426D-9D44-499654633621}"/>
    <dgm:cxn modelId="{1CA8A12E-C2A5-4545-83B3-4FEAF7D5AFDA}" type="presOf" srcId="{9A7CAECB-0201-48DA-87AB-D768BB92867C}" destId="{4AB2566E-CDC3-4CD7-BB72-3702E6A86AF8}" srcOrd="0" destOrd="0" presId="urn:microsoft.com/office/officeart/2005/8/layout/cycle1"/>
    <dgm:cxn modelId="{3021B63F-15A3-43BD-94A7-6A2F7DB70CDC}" type="presOf" srcId="{C6A65228-2391-4690-9FE2-341B77835D06}" destId="{71C6966A-CE0A-49EF-8429-4E92B8D6A5C8}" srcOrd="0" destOrd="0" presId="urn:microsoft.com/office/officeart/2005/8/layout/cycle1"/>
    <dgm:cxn modelId="{AF836DED-239F-42D7-890D-2045B15875D5}" type="presOf" srcId="{FD5A088D-05D8-4E12-BD6E-6B5A4B4616C9}" destId="{48071276-A451-4122-9AD9-78D0A4695F59}" srcOrd="0" destOrd="0" presId="urn:microsoft.com/office/officeart/2005/8/layout/cycle1"/>
    <dgm:cxn modelId="{45DD59BC-5885-4AB5-8DE0-D52B97C9A492}" type="presOf" srcId="{F2C1D85E-0259-4B3C-B257-2AF32A7398E4}" destId="{9B740746-30C7-4A9A-8231-75582C3B8CE2}" srcOrd="0" destOrd="0" presId="urn:microsoft.com/office/officeart/2005/8/layout/cycle1"/>
    <dgm:cxn modelId="{C7AA984D-7C1C-4362-B001-D7FFB3E5D50D}" type="presOf" srcId="{A7CFA3B0-FF96-4CD4-A951-F3169C05B79F}" destId="{E88A8CAD-6A11-4839-AF93-A8827243929C}" srcOrd="0" destOrd="0" presId="urn:microsoft.com/office/officeart/2005/8/layout/cycle1"/>
    <dgm:cxn modelId="{0C8744EB-B8EB-4FBA-BF97-B3B29C0450DA}" type="presOf" srcId="{664F62C1-0893-4407-97FA-CB10EF2B7B51}" destId="{B9BCB883-E2D3-4E96-AE63-ED4CA236525F}" srcOrd="0" destOrd="0" presId="urn:microsoft.com/office/officeart/2005/8/layout/cycle1"/>
    <dgm:cxn modelId="{4330C2F0-164B-4209-904E-E0ADB72560C9}" srcId="{FD5A088D-05D8-4E12-BD6E-6B5A4B4616C9}" destId="{F2C1D85E-0259-4B3C-B257-2AF32A7398E4}" srcOrd="1" destOrd="0" parTransId="{2B1ECFDB-BE6E-4713-9C57-1EEC81CE21C3}" sibTransId="{9A7CAECB-0201-48DA-87AB-D768BB92867C}"/>
    <dgm:cxn modelId="{40ED372A-05B6-4281-8D70-C2C270D3B12F}" type="presOf" srcId="{4ACD3609-3D84-4EE1-818D-CF444AAF2E0B}" destId="{ABC1B0D6-8E03-4DAD-877D-0A64DB3A5B33}" srcOrd="0" destOrd="0" presId="urn:microsoft.com/office/officeart/2005/8/layout/cycle1"/>
    <dgm:cxn modelId="{74492D07-C4D1-4568-903F-209868DCC920}" type="presOf" srcId="{3B684EA7-26E6-426D-9D44-499654633621}" destId="{BA28D6F8-6E10-4614-9B46-96D922324CDC}" srcOrd="0" destOrd="0" presId="urn:microsoft.com/office/officeart/2005/8/layout/cycle1"/>
    <dgm:cxn modelId="{401A2770-B0AD-4445-A568-A4A74C2DC011}" type="presOf" srcId="{820C12CA-C9CB-4C25-95C5-8CA9524B541E}" destId="{1BB5FE14-BAB2-4C08-93D1-8950F370194E}" srcOrd="0" destOrd="0" presId="urn:microsoft.com/office/officeart/2005/8/layout/cycle1"/>
    <dgm:cxn modelId="{78135C80-8FC1-4A9B-BDB5-BFB8AC4E660F}" srcId="{FD5A088D-05D8-4E12-BD6E-6B5A4B4616C9}" destId="{C6A65228-2391-4690-9FE2-341B77835D06}" srcOrd="3" destOrd="0" parTransId="{011753AF-6CCA-4BF3-B0EE-35990F6E1DB9}" sibTransId="{A7CFA3B0-FF96-4CD4-A951-F3169C05B79F}"/>
    <dgm:cxn modelId="{A1AC5E3D-7A97-4D09-9043-1325C4AD88F5}" type="presOf" srcId="{66E29881-5DBF-4789-B6ED-253AE0F86B5C}" destId="{DF8EE031-BBED-43A5-AA5B-50AB3BAFC35C}" srcOrd="0" destOrd="0" presId="urn:microsoft.com/office/officeart/2005/8/layout/cycle1"/>
    <dgm:cxn modelId="{8202FCC9-D971-43EC-8CF3-D4001508BDA3}" srcId="{FD5A088D-05D8-4E12-BD6E-6B5A4B4616C9}" destId="{66E29881-5DBF-4789-B6ED-253AE0F86B5C}" srcOrd="2" destOrd="0" parTransId="{B09F9FB3-8E8C-4080-BFFB-70E997020516}" sibTransId="{4ACD3609-3D84-4EE1-818D-CF444AAF2E0B}"/>
    <dgm:cxn modelId="{F03EA3DB-615C-4990-8BE9-1C083CBA2DE7}" type="presOf" srcId="{D64DF8F2-BD01-4ACA-925C-3F5CAF01678E}" destId="{287E08B2-2729-46B9-A650-A0710C748B67}" srcOrd="0" destOrd="0" presId="urn:microsoft.com/office/officeart/2005/8/layout/cycle1"/>
    <dgm:cxn modelId="{4A11CCB2-2DF0-4129-9F96-765A6AD79933}" type="presParOf" srcId="{48071276-A451-4122-9AD9-78D0A4695F59}" destId="{74ADD0C2-C10C-4AA3-8025-EF83CA38EDE2}" srcOrd="0" destOrd="0" presId="urn:microsoft.com/office/officeart/2005/8/layout/cycle1"/>
    <dgm:cxn modelId="{0943E56D-F18C-4760-AAB7-558B6C8B71F8}" type="presParOf" srcId="{48071276-A451-4122-9AD9-78D0A4695F59}" destId="{287E08B2-2729-46B9-A650-A0710C748B67}" srcOrd="1" destOrd="0" presId="urn:microsoft.com/office/officeart/2005/8/layout/cycle1"/>
    <dgm:cxn modelId="{1E63F072-32D1-4095-80D1-1AEE622F668F}" type="presParOf" srcId="{48071276-A451-4122-9AD9-78D0A4695F59}" destId="{BA28D6F8-6E10-4614-9B46-96D922324CDC}" srcOrd="2" destOrd="0" presId="urn:microsoft.com/office/officeart/2005/8/layout/cycle1"/>
    <dgm:cxn modelId="{54AEC6C1-4FDA-40FD-8D8C-42976078DE4F}" type="presParOf" srcId="{48071276-A451-4122-9AD9-78D0A4695F59}" destId="{12EF1C83-2A0E-4D06-9E48-F7227B1F35CF}" srcOrd="3" destOrd="0" presId="urn:microsoft.com/office/officeart/2005/8/layout/cycle1"/>
    <dgm:cxn modelId="{D344094F-015C-4D1F-8071-E9B5785D3595}" type="presParOf" srcId="{48071276-A451-4122-9AD9-78D0A4695F59}" destId="{9B740746-30C7-4A9A-8231-75582C3B8CE2}" srcOrd="4" destOrd="0" presId="urn:microsoft.com/office/officeart/2005/8/layout/cycle1"/>
    <dgm:cxn modelId="{35652151-9A9D-4A25-83F5-02AD2C12DDAF}" type="presParOf" srcId="{48071276-A451-4122-9AD9-78D0A4695F59}" destId="{4AB2566E-CDC3-4CD7-BB72-3702E6A86AF8}" srcOrd="5" destOrd="0" presId="urn:microsoft.com/office/officeart/2005/8/layout/cycle1"/>
    <dgm:cxn modelId="{8C2BE281-B6F5-4D63-8C32-DD7E10C0D22A}" type="presParOf" srcId="{48071276-A451-4122-9AD9-78D0A4695F59}" destId="{00E27157-4EFD-4CE2-96CF-A20423A68C8F}" srcOrd="6" destOrd="0" presId="urn:microsoft.com/office/officeart/2005/8/layout/cycle1"/>
    <dgm:cxn modelId="{36908442-7317-48B6-92C6-C1753F5C8494}" type="presParOf" srcId="{48071276-A451-4122-9AD9-78D0A4695F59}" destId="{DF8EE031-BBED-43A5-AA5B-50AB3BAFC35C}" srcOrd="7" destOrd="0" presId="urn:microsoft.com/office/officeart/2005/8/layout/cycle1"/>
    <dgm:cxn modelId="{E90B05B3-02CD-4F75-8664-405846A73663}" type="presParOf" srcId="{48071276-A451-4122-9AD9-78D0A4695F59}" destId="{ABC1B0D6-8E03-4DAD-877D-0A64DB3A5B33}" srcOrd="8" destOrd="0" presId="urn:microsoft.com/office/officeart/2005/8/layout/cycle1"/>
    <dgm:cxn modelId="{D2D23A1B-61FF-42B5-A15C-D914C508586E}" type="presParOf" srcId="{48071276-A451-4122-9AD9-78D0A4695F59}" destId="{51DEC1F7-5AF9-4B7A-B8E9-2717D229E328}" srcOrd="9" destOrd="0" presId="urn:microsoft.com/office/officeart/2005/8/layout/cycle1"/>
    <dgm:cxn modelId="{FACBCBC5-674A-4453-BA96-BE5C38E6D432}" type="presParOf" srcId="{48071276-A451-4122-9AD9-78D0A4695F59}" destId="{71C6966A-CE0A-49EF-8429-4E92B8D6A5C8}" srcOrd="10" destOrd="0" presId="urn:microsoft.com/office/officeart/2005/8/layout/cycle1"/>
    <dgm:cxn modelId="{230B571B-A80D-40EE-8E38-D48C18E6DB31}" type="presParOf" srcId="{48071276-A451-4122-9AD9-78D0A4695F59}" destId="{E88A8CAD-6A11-4839-AF93-A8827243929C}" srcOrd="11" destOrd="0" presId="urn:microsoft.com/office/officeart/2005/8/layout/cycle1"/>
    <dgm:cxn modelId="{B145F04D-1150-48B7-94D0-3EFCD14A800A}" type="presParOf" srcId="{48071276-A451-4122-9AD9-78D0A4695F59}" destId="{758CFDB0-AF43-47A0-9BB0-E826420C188E}" srcOrd="12" destOrd="0" presId="urn:microsoft.com/office/officeart/2005/8/layout/cycle1"/>
    <dgm:cxn modelId="{FC7BBD80-4047-46D9-9005-DBB2D338BDC7}" type="presParOf" srcId="{48071276-A451-4122-9AD9-78D0A4695F59}" destId="{B9BCB883-E2D3-4E96-AE63-ED4CA236525F}" srcOrd="13" destOrd="0" presId="urn:microsoft.com/office/officeart/2005/8/layout/cycle1"/>
    <dgm:cxn modelId="{E562F6A6-4B31-4F98-A1D3-6FA38B63E066}" type="presParOf" srcId="{48071276-A451-4122-9AD9-78D0A4695F59}" destId="{1BB5FE14-BAB2-4C08-93D1-8950F370194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4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D5BC73-10E6-4609-8D5D-CC87E6387F88}">
      <dsp:nvSpPr>
        <dsp:cNvPr id="0" name=""/>
        <dsp:cNvSpPr/>
      </dsp:nvSpPr>
      <dsp:spPr>
        <a:xfrm>
          <a:off x="0" y="120352"/>
          <a:ext cx="5447928" cy="544792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Resources  Management</a:t>
          </a:r>
          <a:endParaRPr lang="nl-BE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71938" y="392748"/>
        <a:ext cx="1904050" cy="817189"/>
      </dsp:txXfrm>
    </dsp:sp>
    <dsp:sp modelId="{79A416FE-004D-4C3B-9626-782B703006E3}">
      <dsp:nvSpPr>
        <dsp:cNvPr id="0" name=""/>
        <dsp:cNvSpPr/>
      </dsp:nvSpPr>
      <dsp:spPr>
        <a:xfrm>
          <a:off x="857728" y="1589447"/>
          <a:ext cx="3871719" cy="3871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Consumption</a:t>
          </a:r>
          <a:r>
            <a:rPr lang="nl-BE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nl-BE" sz="17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Production</a:t>
          </a:r>
          <a:r>
            <a:rPr lang="nl-BE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nl-BE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91477" y="1831429"/>
        <a:ext cx="1804221" cy="725947"/>
      </dsp:txXfrm>
    </dsp:sp>
    <dsp:sp modelId="{1FF3CBD4-C7A6-46C2-ADFF-685C1C463EB3}">
      <dsp:nvSpPr>
        <dsp:cNvPr id="0" name=""/>
        <dsp:cNvSpPr/>
      </dsp:nvSpPr>
      <dsp:spPr>
        <a:xfrm>
          <a:off x="1629965" y="2940839"/>
          <a:ext cx="2187996" cy="227350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Product</a:t>
          </a:r>
          <a:endParaRPr lang="nl-BE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0390" y="3509215"/>
        <a:ext cx="1547147" cy="113675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1384826" y="68347"/>
          <a:ext cx="539991" cy="53999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700" kern="1200" dirty="0" smtClean="0"/>
            <a:t> </a:t>
          </a:r>
          <a:r>
            <a:rPr lang="nl-BE" sz="1700" kern="1200" dirty="0" err="1" smtClean="0"/>
            <a:t>prod</a:t>
          </a:r>
          <a:endParaRPr lang="nl-BE" sz="1700" kern="1200" dirty="0"/>
        </a:p>
      </dsp:txBody>
      <dsp:txXfrm>
        <a:off x="1384826" y="68347"/>
        <a:ext cx="539991" cy="539991"/>
      </dsp:txXfrm>
    </dsp:sp>
    <dsp:sp modelId="{BA28D6F8-6E10-4614-9B46-96D922324CDC}">
      <dsp:nvSpPr>
        <dsp:cNvPr id="0" name=""/>
        <dsp:cNvSpPr/>
      </dsp:nvSpPr>
      <dsp:spPr>
        <a:xfrm>
          <a:off x="112708" y="52501"/>
          <a:ext cx="2026929" cy="2026929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1711549" y="1073898"/>
          <a:ext cx="539991" cy="53999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r>
            <a:rPr lang="nl-BE" sz="1100" kern="1200" dirty="0" err="1" smtClean="0"/>
            <a:t>use</a:t>
          </a:r>
          <a:endParaRPr lang="nl-BE" sz="1100" kern="1200" dirty="0"/>
        </a:p>
      </dsp:txBody>
      <dsp:txXfrm>
        <a:off x="1711549" y="1073898"/>
        <a:ext cx="539991" cy="539991"/>
      </dsp:txXfrm>
    </dsp:sp>
    <dsp:sp modelId="{4AB2566E-CDC3-4CD7-BB72-3702E6A86AF8}">
      <dsp:nvSpPr>
        <dsp:cNvPr id="0" name=""/>
        <dsp:cNvSpPr/>
      </dsp:nvSpPr>
      <dsp:spPr>
        <a:xfrm>
          <a:off x="112708" y="52501"/>
          <a:ext cx="2026929" cy="2026929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856177" y="1695362"/>
          <a:ext cx="539991" cy="53999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r>
            <a:rPr lang="nl-BE" sz="1100" kern="1200" dirty="0" err="1" smtClean="0"/>
            <a:t>distrib</a:t>
          </a:r>
          <a:endParaRPr lang="nl-BE" sz="1100" kern="1200" dirty="0"/>
        </a:p>
      </dsp:txBody>
      <dsp:txXfrm>
        <a:off x="856177" y="1695362"/>
        <a:ext cx="539991" cy="539991"/>
      </dsp:txXfrm>
    </dsp:sp>
    <dsp:sp modelId="{ABC1B0D6-8E03-4DAD-877D-0A64DB3A5B33}">
      <dsp:nvSpPr>
        <dsp:cNvPr id="0" name=""/>
        <dsp:cNvSpPr/>
      </dsp:nvSpPr>
      <dsp:spPr>
        <a:xfrm>
          <a:off x="112708" y="52501"/>
          <a:ext cx="2026929" cy="2026929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805" y="1073898"/>
          <a:ext cx="539991" cy="53999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r>
            <a:rPr lang="nl-BE" sz="1100" kern="1200" dirty="0" err="1" smtClean="0"/>
            <a:t>eol</a:t>
          </a:r>
          <a:endParaRPr lang="nl-BE" sz="1100" kern="1200" dirty="0"/>
        </a:p>
      </dsp:txBody>
      <dsp:txXfrm>
        <a:off x="805" y="1073898"/>
        <a:ext cx="539991" cy="539991"/>
      </dsp:txXfrm>
    </dsp:sp>
    <dsp:sp modelId="{E88A8CAD-6A11-4839-AF93-A8827243929C}">
      <dsp:nvSpPr>
        <dsp:cNvPr id="0" name=""/>
        <dsp:cNvSpPr/>
      </dsp:nvSpPr>
      <dsp:spPr>
        <a:xfrm>
          <a:off x="110441" y="-3863"/>
          <a:ext cx="2026929" cy="2026929"/>
        </a:xfrm>
        <a:prstGeom prst="circularArrow">
          <a:avLst>
            <a:gd name="adj1" fmla="val 5195"/>
            <a:gd name="adj2" fmla="val 335535"/>
            <a:gd name="adj3" fmla="val 12139452"/>
            <a:gd name="adj4" fmla="val 10554031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304370" y="48530"/>
          <a:ext cx="539991" cy="53999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r>
            <a:rPr lang="nl-BE" sz="1100" kern="1200" dirty="0" err="1" smtClean="0"/>
            <a:t>material</a:t>
          </a:r>
          <a:endParaRPr lang="nl-BE" sz="1100" kern="1200" dirty="0"/>
        </a:p>
      </dsp:txBody>
      <dsp:txXfrm>
        <a:off x="304370" y="48530"/>
        <a:ext cx="539991" cy="539991"/>
      </dsp:txXfrm>
    </dsp:sp>
    <dsp:sp modelId="{1BB5FE14-BAB2-4C08-93D1-8950F370194E}">
      <dsp:nvSpPr>
        <dsp:cNvPr id="0" name=""/>
        <dsp:cNvSpPr/>
      </dsp:nvSpPr>
      <dsp:spPr>
        <a:xfrm>
          <a:off x="63244" y="36071"/>
          <a:ext cx="2026929" cy="2026929"/>
        </a:xfrm>
        <a:prstGeom prst="circularArrow">
          <a:avLst>
            <a:gd name="adj1" fmla="val 5195"/>
            <a:gd name="adj2" fmla="val 335535"/>
            <a:gd name="adj3" fmla="val 17066529"/>
            <a:gd name="adj4" fmla="val 15301711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633063" y="12932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633063" y="129324"/>
        <a:ext cx="246853" cy="246853"/>
      </dsp:txXfrm>
    </dsp:sp>
    <dsp:sp modelId="{BA28D6F8-6E10-4614-9B46-96D922324CDC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782422" y="58900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782422" y="589004"/>
        <a:ext cx="246853" cy="246853"/>
      </dsp:txXfrm>
    </dsp:sp>
    <dsp:sp modelId="{4AB2566E-CDC3-4CD7-BB72-3702E6A86AF8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391395" y="873102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91395" y="873102"/>
        <a:ext cx="246853" cy="246853"/>
      </dsp:txXfrm>
    </dsp:sp>
    <dsp:sp modelId="{ABC1B0D6-8E03-4DAD-877D-0A64DB3A5B33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368" y="58900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68" y="589004"/>
        <a:ext cx="246853" cy="246853"/>
      </dsp:txXfrm>
    </dsp:sp>
    <dsp:sp modelId="{E88A8CAD-6A11-4839-AF93-A8827243929C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149727" y="12932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149727" y="129324"/>
        <a:ext cx="246853" cy="246853"/>
      </dsp:txXfrm>
    </dsp:sp>
    <dsp:sp modelId="{1BB5FE14-BAB2-4C08-93D1-8950F370194E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633063" y="12932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633063" y="129324"/>
        <a:ext cx="246853" cy="246853"/>
      </dsp:txXfrm>
    </dsp:sp>
    <dsp:sp modelId="{BA28D6F8-6E10-4614-9B46-96D922324CDC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782422" y="58900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782422" y="589004"/>
        <a:ext cx="246853" cy="246853"/>
      </dsp:txXfrm>
    </dsp:sp>
    <dsp:sp modelId="{4AB2566E-CDC3-4CD7-BB72-3702E6A86AF8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391395" y="873102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91395" y="873102"/>
        <a:ext cx="246853" cy="246853"/>
      </dsp:txXfrm>
    </dsp:sp>
    <dsp:sp modelId="{ABC1B0D6-8E03-4DAD-877D-0A64DB3A5B33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368" y="58900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68" y="589004"/>
        <a:ext cx="246853" cy="246853"/>
      </dsp:txXfrm>
    </dsp:sp>
    <dsp:sp modelId="{E88A8CAD-6A11-4839-AF93-A8827243929C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149727" y="12932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149727" y="129324"/>
        <a:ext cx="246853" cy="246853"/>
      </dsp:txXfrm>
    </dsp:sp>
    <dsp:sp modelId="{1BB5FE14-BAB2-4C08-93D1-8950F370194E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474797" y="2343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474797" y="23433"/>
        <a:ext cx="185139" cy="185139"/>
      </dsp:txXfrm>
    </dsp:sp>
    <dsp:sp modelId="{BA28D6F8-6E10-4614-9B46-96D922324CDC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586817" y="36819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586817" y="368193"/>
        <a:ext cx="185139" cy="185139"/>
      </dsp:txXfrm>
    </dsp:sp>
    <dsp:sp modelId="{4AB2566E-CDC3-4CD7-BB72-3702E6A86AF8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293546" y="581267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293546" y="581267"/>
        <a:ext cx="185139" cy="185139"/>
      </dsp:txXfrm>
    </dsp:sp>
    <dsp:sp modelId="{ABC1B0D6-8E03-4DAD-877D-0A64DB3A5B33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276" y="36819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276" y="368193"/>
        <a:ext cx="185139" cy="185139"/>
      </dsp:txXfrm>
    </dsp:sp>
    <dsp:sp modelId="{E88A8CAD-6A11-4839-AF93-A8827243929C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112295" y="2343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112295" y="23433"/>
        <a:ext cx="185139" cy="185139"/>
      </dsp:txXfrm>
    </dsp:sp>
    <dsp:sp modelId="{1BB5FE14-BAB2-4C08-93D1-8950F370194E}">
      <dsp:nvSpPr>
        <dsp:cNvPr id="0" name=""/>
        <dsp:cNvSpPr/>
      </dsp:nvSpPr>
      <dsp:spPr>
        <a:xfrm>
          <a:off x="64314" y="6158"/>
          <a:ext cx="694947" cy="694947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633063" y="12932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633063" y="129324"/>
        <a:ext cx="246853" cy="246853"/>
      </dsp:txXfrm>
    </dsp:sp>
    <dsp:sp modelId="{BA28D6F8-6E10-4614-9B46-96D922324CDC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782422" y="58900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782422" y="589004"/>
        <a:ext cx="246853" cy="246853"/>
      </dsp:txXfrm>
    </dsp:sp>
    <dsp:sp modelId="{4AB2566E-CDC3-4CD7-BB72-3702E6A86AF8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391395" y="873102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91395" y="873102"/>
        <a:ext cx="246853" cy="246853"/>
      </dsp:txXfrm>
    </dsp:sp>
    <dsp:sp modelId="{ABC1B0D6-8E03-4DAD-877D-0A64DB3A5B33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368" y="58900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68" y="589004"/>
        <a:ext cx="246853" cy="246853"/>
      </dsp:txXfrm>
    </dsp:sp>
    <dsp:sp modelId="{E88A8CAD-6A11-4839-AF93-A8827243929C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149727" y="129324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149727" y="129324"/>
        <a:ext cx="246853" cy="246853"/>
      </dsp:txXfrm>
    </dsp:sp>
    <dsp:sp modelId="{1BB5FE14-BAB2-4C08-93D1-8950F370194E}">
      <dsp:nvSpPr>
        <dsp:cNvPr id="0" name=""/>
        <dsp:cNvSpPr/>
      </dsp:nvSpPr>
      <dsp:spPr>
        <a:xfrm>
          <a:off x="51523" y="122080"/>
          <a:ext cx="926596" cy="92659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633063" y="162017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633063" y="162017"/>
        <a:ext cx="246853" cy="246853"/>
      </dsp:txXfrm>
    </dsp:sp>
    <dsp:sp modelId="{BA28D6F8-6E10-4614-9B46-96D922324CDC}">
      <dsp:nvSpPr>
        <dsp:cNvPr id="0" name=""/>
        <dsp:cNvSpPr/>
      </dsp:nvSpPr>
      <dsp:spPr>
        <a:xfrm>
          <a:off x="51523" y="154773"/>
          <a:ext cx="926596" cy="92659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782422" y="621697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782422" y="621697"/>
        <a:ext cx="246853" cy="246853"/>
      </dsp:txXfrm>
    </dsp:sp>
    <dsp:sp modelId="{4AB2566E-CDC3-4CD7-BB72-3702E6A86AF8}">
      <dsp:nvSpPr>
        <dsp:cNvPr id="0" name=""/>
        <dsp:cNvSpPr/>
      </dsp:nvSpPr>
      <dsp:spPr>
        <a:xfrm>
          <a:off x="51523" y="154773"/>
          <a:ext cx="926596" cy="92659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391395" y="905795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91395" y="905795"/>
        <a:ext cx="246853" cy="246853"/>
      </dsp:txXfrm>
    </dsp:sp>
    <dsp:sp modelId="{ABC1B0D6-8E03-4DAD-877D-0A64DB3A5B33}">
      <dsp:nvSpPr>
        <dsp:cNvPr id="0" name=""/>
        <dsp:cNvSpPr/>
      </dsp:nvSpPr>
      <dsp:spPr>
        <a:xfrm>
          <a:off x="51523" y="154773"/>
          <a:ext cx="926596" cy="92659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368" y="621697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368" y="621697"/>
        <a:ext cx="246853" cy="246853"/>
      </dsp:txXfrm>
    </dsp:sp>
    <dsp:sp modelId="{E88A8CAD-6A11-4839-AF93-A8827243929C}">
      <dsp:nvSpPr>
        <dsp:cNvPr id="0" name=""/>
        <dsp:cNvSpPr/>
      </dsp:nvSpPr>
      <dsp:spPr>
        <a:xfrm>
          <a:off x="51523" y="154773"/>
          <a:ext cx="926596" cy="92659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149727" y="162017"/>
          <a:ext cx="246853" cy="246853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 smtClean="0"/>
            <a:t> </a:t>
          </a:r>
          <a:endParaRPr lang="nl-BE" sz="1400" kern="1200" dirty="0"/>
        </a:p>
      </dsp:txBody>
      <dsp:txXfrm>
        <a:off x="149727" y="162017"/>
        <a:ext cx="246853" cy="246853"/>
      </dsp:txXfrm>
    </dsp:sp>
    <dsp:sp modelId="{1BB5FE14-BAB2-4C08-93D1-8950F370194E}">
      <dsp:nvSpPr>
        <dsp:cNvPr id="0" name=""/>
        <dsp:cNvSpPr/>
      </dsp:nvSpPr>
      <dsp:spPr>
        <a:xfrm>
          <a:off x="64357" y="299924"/>
          <a:ext cx="926596" cy="92659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474797" y="2343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474797" y="23433"/>
        <a:ext cx="185139" cy="185139"/>
      </dsp:txXfrm>
    </dsp:sp>
    <dsp:sp modelId="{BA28D6F8-6E10-4614-9B46-96D922324CDC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586817" y="36819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586817" y="368193"/>
        <a:ext cx="185139" cy="185139"/>
      </dsp:txXfrm>
    </dsp:sp>
    <dsp:sp modelId="{4AB2566E-CDC3-4CD7-BB72-3702E6A86AF8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293546" y="581267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293546" y="581267"/>
        <a:ext cx="185139" cy="185139"/>
      </dsp:txXfrm>
    </dsp:sp>
    <dsp:sp modelId="{ABC1B0D6-8E03-4DAD-877D-0A64DB3A5B33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276" y="36819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276" y="368193"/>
        <a:ext cx="185139" cy="185139"/>
      </dsp:txXfrm>
    </dsp:sp>
    <dsp:sp modelId="{E88A8CAD-6A11-4839-AF93-A8827243929C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112295" y="23433"/>
          <a:ext cx="185139" cy="18513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 </a:t>
          </a:r>
          <a:endParaRPr lang="nl-BE" sz="1100" kern="1200" dirty="0"/>
        </a:p>
      </dsp:txBody>
      <dsp:txXfrm>
        <a:off x="112295" y="23433"/>
        <a:ext cx="185139" cy="185139"/>
      </dsp:txXfrm>
    </dsp:sp>
    <dsp:sp modelId="{1BB5FE14-BAB2-4C08-93D1-8950F370194E}">
      <dsp:nvSpPr>
        <dsp:cNvPr id="0" name=""/>
        <dsp:cNvSpPr/>
      </dsp:nvSpPr>
      <dsp:spPr>
        <a:xfrm>
          <a:off x="38642" y="18000"/>
          <a:ext cx="694947" cy="694947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7E08B2-2729-46B9-A650-A0710C748B67}">
      <dsp:nvSpPr>
        <dsp:cNvPr id="0" name=""/>
        <dsp:cNvSpPr/>
      </dsp:nvSpPr>
      <dsp:spPr>
        <a:xfrm>
          <a:off x="1086813" y="11523"/>
          <a:ext cx="388001" cy="38800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300" kern="1200" dirty="0" smtClean="0"/>
            <a:t> </a:t>
          </a:r>
          <a:endParaRPr lang="nl-BE" sz="2300" kern="1200" dirty="0"/>
        </a:p>
      </dsp:txBody>
      <dsp:txXfrm>
        <a:off x="1086813" y="11523"/>
        <a:ext cx="388001" cy="388001"/>
      </dsp:txXfrm>
    </dsp:sp>
    <dsp:sp modelId="{BA28D6F8-6E10-4614-9B46-96D922324CDC}">
      <dsp:nvSpPr>
        <dsp:cNvPr id="0" name=""/>
        <dsp:cNvSpPr/>
      </dsp:nvSpPr>
      <dsp:spPr>
        <a:xfrm>
          <a:off x="172689" y="129"/>
          <a:ext cx="1456498" cy="1456498"/>
        </a:xfrm>
        <a:prstGeom prst="circularArrow">
          <a:avLst>
            <a:gd name="adj1" fmla="val 5195"/>
            <a:gd name="adj2" fmla="val 335513"/>
            <a:gd name="adj3" fmla="val 21294870"/>
            <a:gd name="adj4" fmla="val 19764812"/>
            <a:gd name="adj5" fmla="val 606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40746-30C7-4A9A-8231-75582C3B8CE2}">
      <dsp:nvSpPr>
        <dsp:cNvPr id="0" name=""/>
        <dsp:cNvSpPr/>
      </dsp:nvSpPr>
      <dsp:spPr>
        <a:xfrm>
          <a:off x="1321590" y="734090"/>
          <a:ext cx="388001" cy="38800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300" kern="1200" dirty="0" smtClean="0"/>
            <a:t> </a:t>
          </a:r>
          <a:endParaRPr lang="nl-BE" sz="2300" kern="1200" dirty="0"/>
        </a:p>
      </dsp:txBody>
      <dsp:txXfrm>
        <a:off x="1321590" y="734090"/>
        <a:ext cx="388001" cy="388001"/>
      </dsp:txXfrm>
    </dsp:sp>
    <dsp:sp modelId="{4AB2566E-CDC3-4CD7-BB72-3702E6A86AF8}">
      <dsp:nvSpPr>
        <dsp:cNvPr id="0" name=""/>
        <dsp:cNvSpPr/>
      </dsp:nvSpPr>
      <dsp:spPr>
        <a:xfrm>
          <a:off x="172689" y="129"/>
          <a:ext cx="1456498" cy="1456498"/>
        </a:xfrm>
        <a:prstGeom prst="circularArrow">
          <a:avLst>
            <a:gd name="adj1" fmla="val 5195"/>
            <a:gd name="adj2" fmla="val 335513"/>
            <a:gd name="adj3" fmla="val 4016385"/>
            <a:gd name="adj4" fmla="val 2251883"/>
            <a:gd name="adj5" fmla="val 60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8EE031-BBED-43A5-AA5B-50AB3BAFC35C}">
      <dsp:nvSpPr>
        <dsp:cNvPr id="0" name=""/>
        <dsp:cNvSpPr/>
      </dsp:nvSpPr>
      <dsp:spPr>
        <a:xfrm>
          <a:off x="706937" y="1180661"/>
          <a:ext cx="388001" cy="38800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300" kern="1200" dirty="0" smtClean="0"/>
            <a:t> </a:t>
          </a:r>
          <a:endParaRPr lang="nl-BE" sz="2300" kern="1200" dirty="0"/>
        </a:p>
      </dsp:txBody>
      <dsp:txXfrm>
        <a:off x="706937" y="1180661"/>
        <a:ext cx="388001" cy="388001"/>
      </dsp:txXfrm>
    </dsp:sp>
    <dsp:sp modelId="{ABC1B0D6-8E03-4DAD-877D-0A64DB3A5B33}">
      <dsp:nvSpPr>
        <dsp:cNvPr id="0" name=""/>
        <dsp:cNvSpPr/>
      </dsp:nvSpPr>
      <dsp:spPr>
        <a:xfrm>
          <a:off x="172689" y="129"/>
          <a:ext cx="1456498" cy="1456498"/>
        </a:xfrm>
        <a:prstGeom prst="circularArrow">
          <a:avLst>
            <a:gd name="adj1" fmla="val 5195"/>
            <a:gd name="adj2" fmla="val 335513"/>
            <a:gd name="adj3" fmla="val 8212603"/>
            <a:gd name="adj4" fmla="val 6448101"/>
            <a:gd name="adj5" fmla="val 60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C6966A-CE0A-49EF-8429-4E92B8D6A5C8}">
      <dsp:nvSpPr>
        <dsp:cNvPr id="0" name=""/>
        <dsp:cNvSpPr/>
      </dsp:nvSpPr>
      <dsp:spPr>
        <a:xfrm>
          <a:off x="92284" y="734090"/>
          <a:ext cx="388001" cy="38800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300" kern="1200" dirty="0" smtClean="0"/>
            <a:t> </a:t>
          </a:r>
          <a:endParaRPr lang="nl-BE" sz="2300" kern="1200" dirty="0"/>
        </a:p>
      </dsp:txBody>
      <dsp:txXfrm>
        <a:off x="92284" y="734090"/>
        <a:ext cx="388001" cy="388001"/>
      </dsp:txXfrm>
    </dsp:sp>
    <dsp:sp modelId="{E88A8CAD-6A11-4839-AF93-A8827243929C}">
      <dsp:nvSpPr>
        <dsp:cNvPr id="0" name=""/>
        <dsp:cNvSpPr/>
      </dsp:nvSpPr>
      <dsp:spPr>
        <a:xfrm>
          <a:off x="172689" y="129"/>
          <a:ext cx="1456498" cy="1456498"/>
        </a:xfrm>
        <a:prstGeom prst="circularArrow">
          <a:avLst>
            <a:gd name="adj1" fmla="val 5195"/>
            <a:gd name="adj2" fmla="val 335513"/>
            <a:gd name="adj3" fmla="val 12299674"/>
            <a:gd name="adj4" fmla="val 10769617"/>
            <a:gd name="adj5" fmla="val 606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BCB883-E2D3-4E96-AE63-ED4CA236525F}">
      <dsp:nvSpPr>
        <dsp:cNvPr id="0" name=""/>
        <dsp:cNvSpPr/>
      </dsp:nvSpPr>
      <dsp:spPr>
        <a:xfrm>
          <a:off x="327061" y="11523"/>
          <a:ext cx="388001" cy="388001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300" kern="1200" dirty="0" smtClean="0"/>
            <a:t> </a:t>
          </a:r>
          <a:endParaRPr lang="nl-BE" sz="2300" kern="1200" dirty="0"/>
        </a:p>
      </dsp:txBody>
      <dsp:txXfrm>
        <a:off x="327061" y="11523"/>
        <a:ext cx="388001" cy="388001"/>
      </dsp:txXfrm>
    </dsp:sp>
    <dsp:sp modelId="{1BB5FE14-BAB2-4C08-93D1-8950F370194E}">
      <dsp:nvSpPr>
        <dsp:cNvPr id="0" name=""/>
        <dsp:cNvSpPr/>
      </dsp:nvSpPr>
      <dsp:spPr>
        <a:xfrm>
          <a:off x="172689" y="129"/>
          <a:ext cx="1456498" cy="1456498"/>
        </a:xfrm>
        <a:prstGeom prst="circularArrow">
          <a:avLst>
            <a:gd name="adj1" fmla="val 5195"/>
            <a:gd name="adj2" fmla="val 335513"/>
            <a:gd name="adj3" fmla="val 16867369"/>
            <a:gd name="adj4" fmla="val 15197118"/>
            <a:gd name="adj5" fmla="val 606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2C12B-13E8-40A4-B07F-1B87EC912217}" type="datetimeFigureOut">
              <a:rPr lang="nl-BE" smtClean="0"/>
              <a:pPr/>
              <a:t>24/05/2012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CEB42-EFD2-47DF-8BF9-F7D4230FA4DD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BE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BE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BE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8F5FEC-9098-4A07-B288-BC149F72B4C2}" type="slidenum">
              <a:rPr lang="nl-BE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3A480-C048-4B4F-820C-861DAA90E62E}" type="slidenum">
              <a:rPr lang="nl-BE" smtClean="0"/>
              <a:pPr/>
              <a:t>3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LiDS</a:t>
            </a:r>
            <a:r>
              <a:rPr lang="nl-BE" dirty="0" smtClean="0"/>
              <a:t>: </a:t>
            </a:r>
            <a:r>
              <a:rPr lang="nl-BE" dirty="0" err="1" smtClean="0"/>
              <a:t>life</a:t>
            </a:r>
            <a:r>
              <a:rPr lang="nl-BE" dirty="0" smtClean="0"/>
              <a:t> </a:t>
            </a:r>
            <a:r>
              <a:rPr lang="nl-BE" dirty="0" err="1" smtClean="0"/>
              <a:t>cycle</a:t>
            </a:r>
            <a:r>
              <a:rPr lang="nl-BE" dirty="0" smtClean="0"/>
              <a:t> design </a:t>
            </a:r>
            <a:r>
              <a:rPr lang="nl-BE" dirty="0" err="1" smtClean="0"/>
              <a:t>strategies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F5FEC-9098-4A07-B288-BC149F72B4C2}" type="slidenum">
              <a:rPr lang="nl-BE" smtClean="0"/>
              <a:pPr/>
              <a:t>44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3644900"/>
            <a:ext cx="6369050" cy="720725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65625"/>
            <a:ext cx="6400800" cy="481013"/>
          </a:xfrm>
        </p:spPr>
        <p:txBody>
          <a:bodyPr/>
          <a:lstStyle>
            <a:lvl1pPr marL="0" indent="0">
              <a:buFont typeface="Arial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1387475" y="3429000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fld id="{E07FA7ED-FB32-41D5-929C-A4F1A38172F1}" type="datetime1">
              <a:rPr lang="en-GB" sz="1000">
                <a:ea typeface="ヒラギノ角ゴ Pro W3" pitchFamily="1" charset="-128"/>
              </a:rPr>
              <a:pPr eaLnBrk="0" hangingPunct="0"/>
              <a:t>24/05/2012</a:t>
            </a:fld>
            <a:endParaRPr lang="nl-BE" sz="1400">
              <a:ea typeface="ヒラギノ角ゴ Pro W3" pitchFamily="1" charset="-128"/>
            </a:endParaRPr>
          </a:p>
        </p:txBody>
      </p:sp>
      <p:pic>
        <p:nvPicPr>
          <p:cNvPr id="6158" name="Picture 14" descr="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screen_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4114800" y="6477000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fld id="{ED0EA0E3-8009-418A-937B-027BA0661B4B}" type="datetime1">
              <a:rPr lang="en-GB" sz="1000">
                <a:ea typeface="ヒラギノ角ゴ Pro W3" pitchFamily="1" charset="-128"/>
              </a:rPr>
              <a:pPr eaLnBrk="0" hangingPunct="0"/>
              <a:t>24/05/2012</a:t>
            </a:fld>
            <a:endParaRPr lang="nl-BE" sz="1400">
              <a:ea typeface="ヒラギノ角ゴ Pro W3" pitchFamily="1" charset="-128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7620000" y="64770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5E86E2F-886E-44BF-9870-F886DF1E4E8F}" type="slidenum">
              <a:rPr lang="nl-NL" sz="1000">
                <a:ea typeface="ヒラギノ角ゴ Pro W3" pitchFamily="1" charset="-128"/>
              </a:rPr>
              <a:pPr algn="r" eaLnBrk="0" hangingPunct="0"/>
              <a:t>‹nr.›</a:t>
            </a:fld>
            <a:endParaRPr lang="nl-NL" sz="1400">
              <a:ea typeface="ヒラギノ角ゴ Pro W3" pitchFamily="1" charset="-128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 rot="-21600000">
            <a:off x="4122267" y="6658754"/>
            <a:ext cx="88517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nl-BE" sz="700">
                <a:ea typeface="ヒラギノ角ゴ Pro W3" pitchFamily="1" charset="-128"/>
              </a:rPr>
              <a:t>© </a:t>
            </a:r>
            <a:r>
              <a:rPr lang="nl-BE" sz="700" smtClean="0">
                <a:ea typeface="ヒラギノ角ゴ Pro W3" pitchFamily="1" charset="-128"/>
              </a:rPr>
              <a:t>2011, </a:t>
            </a:r>
            <a:r>
              <a:rPr lang="nl-BE" sz="700">
                <a:ea typeface="ヒラギノ角ゴ Pro W3" pitchFamily="1" charset="-128"/>
              </a:rPr>
              <a:t>VITO NV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BE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enterprise/policies/rawmaterials/documents/index_en.ht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hyperlink" Target="http://clothingexchange.com.au/%20http:/clothingexchange.com.au/wp-content/uploads/2010/05/Rethreads-18-12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lothingexchange.com.au/" TargetMode="External"/><Relationship Id="rId5" Type="http://schemas.openxmlformats.org/officeDocument/2006/relationships/image" Target="../media/image24.jpeg"/><Relationship Id="rId10" Type="http://schemas.openxmlformats.org/officeDocument/2006/relationships/image" Target="../media/image28.jpeg"/><Relationship Id="rId4" Type="http://schemas.openxmlformats.org/officeDocument/2006/relationships/image" Target="../media/image23.jpeg"/><Relationship Id="rId9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w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raagenaanbod.nl/download/Metal_minerals_scarcity.pdf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www.vraagenaanbod.nl/download/Metal_minerals_scarcity.pdf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Ai3fUlMdHk" TargetMode="Externa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5" Type="http://schemas.openxmlformats.org/officeDocument/2006/relationships/image" Target="../media/image78.jpeg"/><Relationship Id="rId4" Type="http://schemas.openxmlformats.org/officeDocument/2006/relationships/hyperlink" Target="http://www.schonekleren.nl/fairfashion/wp-content/uploads/2010/01/cradle-to-cradle.bmp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9" Type="http://schemas.openxmlformats.org/officeDocument/2006/relationships/diagramQuickStyle" Target="../diagrams/quickStyle8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42" Type="http://schemas.openxmlformats.org/officeDocument/2006/relationships/diagramData" Target="../diagrams/data9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Relationship Id="rId46" Type="http://schemas.microsoft.com/office/2007/relationships/diagramDrawing" Target="../diagrams/drawing9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41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40" Type="http://schemas.openxmlformats.org/officeDocument/2006/relationships/diagramColors" Target="../diagrams/colors8.xml"/><Relationship Id="rId45" Type="http://schemas.openxmlformats.org/officeDocument/2006/relationships/diagramColors" Target="../diagrams/colors9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4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43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pcuret.com/the_age_of_depletio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pcuret.com/the_age_of_depletio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1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Sustainable Materials Management</a:t>
            </a:r>
            <a:endParaRPr lang="en-US" dirty="0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Dr. Karl Vrancken</a:t>
            </a:r>
          </a:p>
          <a:p>
            <a:r>
              <a:rPr lang="en-US" dirty="0" smtClean="0"/>
              <a:t>Research coordinator transition energy and environment</a:t>
            </a:r>
            <a:endParaRPr lang="en-US" dirty="0"/>
          </a:p>
        </p:txBody>
      </p:sp>
      <p:pic>
        <p:nvPicPr>
          <p:cNvPr id="4" name="Picture 3" descr="logo_UA_hor_k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1592" y="5417840"/>
            <a:ext cx="367240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03648" y="5301208"/>
            <a:ext cx="2502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chemeClr val="accent2"/>
                </a:solidFill>
              </a:rPr>
              <a:t>3Ba BIR - UA</a:t>
            </a:r>
          </a:p>
          <a:p>
            <a:r>
              <a:rPr lang="nl-NL" dirty="0" smtClean="0">
                <a:solidFill>
                  <a:schemeClr val="accent2"/>
                </a:solidFill>
              </a:rPr>
              <a:t>Milieutechnologie</a:t>
            </a:r>
            <a:endParaRPr lang="nl-BE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BE" dirty="0" smtClean="0"/>
              <a:t>Hoeveel </a:t>
            </a:r>
            <a:r>
              <a:rPr lang="nl-BE" dirty="0" err="1" smtClean="0"/>
              <a:t>raw</a:t>
            </a:r>
            <a:r>
              <a:rPr lang="nl-BE" dirty="0" smtClean="0"/>
              <a:t> </a:t>
            </a:r>
            <a:r>
              <a:rPr lang="nl-BE" dirty="0" err="1" smtClean="0"/>
              <a:t>materials</a:t>
            </a:r>
            <a:r>
              <a:rPr lang="nl-BE" dirty="0" smtClean="0"/>
              <a:t> hebben we nog?</a:t>
            </a:r>
            <a:endParaRPr lang="nl-B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1559" y="1340768"/>
          <a:ext cx="7920880" cy="5334000"/>
        </p:xfrm>
        <a:graphic>
          <a:graphicData uri="http://schemas.openxmlformats.org/drawingml/2006/table">
            <a:tbl>
              <a:tblPr/>
              <a:tblGrid>
                <a:gridCol w="1060494"/>
                <a:gridCol w="1534804"/>
                <a:gridCol w="1312903"/>
                <a:gridCol w="1257429"/>
                <a:gridCol w="1201955"/>
                <a:gridCol w="1553295"/>
              </a:tblGrid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latin typeface="Calibri"/>
                          <a:ea typeface="Times New Roman"/>
                          <a:cs typeface="Times New Roman"/>
                        </a:rPr>
                        <a:t>Availability</a:t>
                      </a:r>
                      <a:endParaRPr lang="nl-BE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 b="1" i="1">
                          <a:latin typeface="Calibri"/>
                          <a:ea typeface="Times New Roman"/>
                          <a:cs typeface="Times New Roman"/>
                        </a:rPr>
                        <a:t>Diederen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 b="1" i="1">
                          <a:latin typeface="Calibri"/>
                          <a:ea typeface="Times New Roman"/>
                          <a:cs typeface="Times New Roman"/>
                        </a:rPr>
                        <a:t>Kesler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 b="1" i="1">
                          <a:latin typeface="Calibri"/>
                          <a:ea typeface="Times New Roman"/>
                          <a:cs typeface="Times New Roman"/>
                        </a:rPr>
                        <a:t>Cohen (zie figuur 1)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 b="1" i="1">
                          <a:latin typeface="Calibri"/>
                          <a:ea typeface="Times New Roman"/>
                          <a:cs typeface="Times New Roman"/>
                        </a:rPr>
                        <a:t>Frondel et al.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4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2009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2007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2007 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2007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6624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Scenario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2% groei scenario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Gebaseerd op 1992 consumptie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Huidige consumptie 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Gemiddelde consumptie is ½ US consumptie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Huidige consumptie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nl-NL" sz="14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[years]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[years]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[years]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[years]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[years]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 b="1" i="1" u="sng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Metal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Cu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25-50</a:t>
                      </a:r>
                      <a:endParaRPr lang="nl-BE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61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38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32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Fe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48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&gt;100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119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Ag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12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 à 25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29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14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Au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 à 25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Pd/Pt/Rh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360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42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Sn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25-50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23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Ni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50-100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90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44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Al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&gt;100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1027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510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157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Pb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19</a:t>
                      </a:r>
                      <a:endParaRPr lang="nl-BE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 à 25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42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8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21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Zn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 à 25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46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34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23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Ga 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?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Co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59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50-100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Bi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38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25-50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In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18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10 à 25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7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Cd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25-50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32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Sb 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14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50-100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30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16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  <a:tr h="2032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Ti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61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nl-NL" sz="14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nl-BE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nl-NL" sz="14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130</a:t>
                      </a:r>
                      <a:endParaRPr lang="nl-BE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7328" marR="6732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14 Critical metals for Europe</a:t>
            </a:r>
            <a:endParaRPr lang="nl-BE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24744"/>
            <a:ext cx="6912768" cy="4824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87624" y="119675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Supply</a:t>
            </a:r>
            <a:r>
              <a:rPr lang="nl-BE" sz="2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risk</a:t>
            </a:r>
            <a:endParaRPr lang="nl-BE" sz="2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104" y="5733256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</a:t>
            </a:r>
            <a:r>
              <a:rPr lang="nl-BE" sz="2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0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</a:t>
            </a:r>
            <a:endParaRPr lang="nl-BE" sz="2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6165304"/>
            <a:ext cx="954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smtClean="0"/>
              <a:t>EC; DG ENT, 2010, </a:t>
            </a:r>
            <a:r>
              <a:rPr lang="nl-BE" sz="1200" dirty="0" smtClean="0">
                <a:hlinkClick r:id="rId3"/>
              </a:rPr>
              <a:t>http://ec.europa.eu/enterprise/policies/rawmaterials/documents/index_en.htm</a:t>
            </a:r>
            <a:endParaRPr lang="nl-BE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Critical</a:t>
            </a:r>
            <a:r>
              <a:rPr lang="nl-BE" dirty="0" smtClean="0"/>
              <a:t> </a:t>
            </a:r>
            <a:r>
              <a:rPr lang="nl-BE" dirty="0" err="1" smtClean="0"/>
              <a:t>metals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Economic</a:t>
            </a:r>
            <a:r>
              <a:rPr lang="nl-BE" dirty="0" smtClean="0"/>
              <a:t> </a:t>
            </a:r>
            <a:r>
              <a:rPr lang="nl-BE" dirty="0" err="1" smtClean="0"/>
              <a:t>importance</a:t>
            </a:r>
            <a:r>
              <a:rPr lang="nl-BE" dirty="0" smtClean="0"/>
              <a:t> (green </a:t>
            </a:r>
            <a:r>
              <a:rPr lang="nl-BE" dirty="0" err="1" smtClean="0"/>
              <a:t>closed</a:t>
            </a:r>
            <a:r>
              <a:rPr lang="nl-BE" dirty="0" smtClean="0"/>
              <a:t> loop </a:t>
            </a:r>
            <a:r>
              <a:rPr lang="nl-BE" dirty="0" err="1" smtClean="0"/>
              <a:t>economy</a:t>
            </a:r>
            <a:r>
              <a:rPr lang="nl-BE" dirty="0" smtClean="0"/>
              <a:t>)</a:t>
            </a:r>
          </a:p>
          <a:p>
            <a:r>
              <a:rPr lang="nl-BE" dirty="0" smtClean="0"/>
              <a:t>High </a:t>
            </a:r>
            <a:r>
              <a:rPr lang="nl-BE" dirty="0" err="1" smtClean="0"/>
              <a:t>Supply</a:t>
            </a:r>
            <a:r>
              <a:rPr lang="nl-BE" dirty="0" smtClean="0"/>
              <a:t> risk</a:t>
            </a:r>
          </a:p>
          <a:p>
            <a:pPr lvl="1"/>
            <a:r>
              <a:rPr lang="nl-BE" dirty="0" err="1" smtClean="0"/>
              <a:t>Limited</a:t>
            </a:r>
            <a:r>
              <a:rPr lang="nl-BE" dirty="0" smtClean="0"/>
              <a:t> and/</a:t>
            </a:r>
            <a:r>
              <a:rPr lang="nl-BE" dirty="0" err="1" smtClean="0"/>
              <a:t>or</a:t>
            </a:r>
            <a:r>
              <a:rPr lang="nl-BE" dirty="0" smtClean="0"/>
              <a:t> </a:t>
            </a:r>
            <a:r>
              <a:rPr lang="nl-BE" dirty="0" err="1" smtClean="0"/>
              <a:t>localised</a:t>
            </a:r>
            <a:r>
              <a:rPr lang="nl-BE" dirty="0" smtClean="0"/>
              <a:t> reserves</a:t>
            </a:r>
          </a:p>
          <a:p>
            <a:pPr lvl="1"/>
            <a:r>
              <a:rPr lang="nl-BE" dirty="0" err="1" smtClean="0"/>
              <a:t>Concentration</a:t>
            </a:r>
            <a:r>
              <a:rPr lang="nl-BE" dirty="0" smtClean="0"/>
              <a:t> of </a:t>
            </a:r>
            <a:r>
              <a:rPr lang="nl-BE" dirty="0" err="1" smtClean="0"/>
              <a:t>production</a:t>
            </a:r>
            <a:endParaRPr lang="nl-BE" dirty="0" smtClean="0"/>
          </a:p>
          <a:p>
            <a:pPr lvl="1"/>
            <a:r>
              <a:rPr lang="nl-BE" dirty="0" smtClean="0"/>
              <a:t>Low </a:t>
            </a:r>
            <a:r>
              <a:rPr lang="nl-BE" dirty="0" err="1" smtClean="0"/>
              <a:t>substitution</a:t>
            </a:r>
            <a:endParaRPr lang="nl-BE" dirty="0" smtClean="0"/>
          </a:p>
          <a:p>
            <a:pPr lvl="1"/>
            <a:r>
              <a:rPr lang="nl-BE" dirty="0" err="1" smtClean="0"/>
              <a:t>Limited</a:t>
            </a:r>
            <a:r>
              <a:rPr lang="nl-BE" dirty="0" smtClean="0"/>
              <a:t> recycling level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14 Critical metals for Europe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Societal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Challenges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12" name="Picture 6" descr="http://1.bp.blogspot.com/-veBZiquqTP4/TbEBM_UevuI/AAAAAAAAH3g/upvSZRnDwqw/s1600/rare%2Bearths%2Bin%2Bcars%2B-%2Bmolycor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140968"/>
            <a:ext cx="6125886" cy="345307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124744"/>
            <a:ext cx="4536504" cy="288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95536" y="1124744"/>
          <a:ext cx="8208912" cy="4786673"/>
        </p:xfrm>
        <a:graphic>
          <a:graphicData uri="http://schemas.openxmlformats.org/drawingml/2006/table">
            <a:tbl>
              <a:tblPr/>
              <a:tblGrid>
                <a:gridCol w="2842362"/>
                <a:gridCol w="2906881"/>
                <a:gridCol w="2459669"/>
              </a:tblGrid>
              <a:tr h="499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ea typeface="Calibri"/>
                          <a:cs typeface="Times New Roman"/>
                        </a:rPr>
                        <a:t>Critical raw materials at EU-level</a:t>
                      </a:r>
                      <a:endParaRPr lang="nl-BE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ea typeface="Calibri"/>
                          <a:cs typeface="Times New Roman"/>
                        </a:rPr>
                        <a:t>Technologies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400" b="1">
                          <a:latin typeface="Arial"/>
                          <a:ea typeface="Calibri"/>
                          <a:cs typeface="Times New Roman"/>
                        </a:rPr>
                        <a:t>Link met andere cruciale uitdagingen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Antimony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ATO, micro capacitors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Cobalt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Lithium-ion batteries, synthetic fuels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400" b="1">
                          <a:latin typeface="Arial"/>
                          <a:ea typeface="Calibri"/>
                          <a:cs typeface="Times New Roman"/>
                        </a:rPr>
                        <a:t>Energie opslag / duurzaam transport (elec. Voertuigen)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Gallium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Thin layer photovoltaics, IC, WLED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ea typeface="Calibri"/>
                          <a:cs typeface="Times New Roman"/>
                        </a:rPr>
                        <a:t>Duurzame energievoorziening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Germanium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Fibre optic cable, IR optical technologies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Indium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Displays, thin layer photovoltaics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Platinum (PGM)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Fuel cells, catalysts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ea typeface="Calibri"/>
                          <a:cs typeface="Times New Roman"/>
                        </a:rPr>
                        <a:t>Energie opslag /duurzaam transport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5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Palladium (PGM)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76605" algn="l"/>
                        </a:tabLs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Catalysts, seawater desalination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76605" algn="l"/>
                        </a:tabLst>
                      </a:pPr>
                      <a:r>
                        <a:rPr lang="en-GB" sz="1400" b="1">
                          <a:latin typeface="Arial"/>
                          <a:ea typeface="Calibri"/>
                          <a:cs typeface="Times New Roman"/>
                        </a:rPr>
                        <a:t>Zoet water aanbod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Niobium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76605" algn="l"/>
                        </a:tabLs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Micro capacitors, ferroalloys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76605" algn="l"/>
                        </a:tabLst>
                      </a:pP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Neodymium (rare earth)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Permanent magnets, laser technology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76605" algn="l"/>
                        </a:tabLst>
                      </a:pPr>
                      <a:r>
                        <a:rPr lang="en-GB" sz="1400" b="1">
                          <a:latin typeface="Arial"/>
                          <a:ea typeface="Calibri"/>
                          <a:cs typeface="Times New Roman"/>
                        </a:rPr>
                        <a:t>Duurzame energie voorziening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Calibri"/>
                          <a:cs typeface="Times New Roman"/>
                        </a:rPr>
                        <a:t>Tantalum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1400">
                          <a:latin typeface="Arial"/>
                          <a:ea typeface="Calibri"/>
                          <a:cs typeface="Times New Roman"/>
                        </a:rPr>
                        <a:t>Micro capacitors, medical technology</a:t>
                      </a:r>
                      <a:endParaRPr lang="nl-BE" sz="2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76605" algn="l"/>
                        </a:tabLst>
                      </a:pPr>
                      <a:endParaRPr lang="nl-BE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Sustainable use of Materials: why?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Societal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Challenges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43608" y="1600200"/>
            <a:ext cx="7643192" cy="4525963"/>
          </a:xfrm>
        </p:spPr>
        <p:txBody>
          <a:bodyPr/>
          <a:lstStyle/>
          <a:p>
            <a:r>
              <a:rPr lang="nl-BE" dirty="0" smtClean="0"/>
              <a:t>World:</a:t>
            </a:r>
          </a:p>
          <a:p>
            <a:pPr lvl="1"/>
            <a:r>
              <a:rPr lang="nl-BE" b="1" dirty="0" smtClean="0"/>
              <a:t>+ 3 </a:t>
            </a:r>
            <a:r>
              <a:rPr lang="nl-BE" b="1" dirty="0" err="1" smtClean="0"/>
              <a:t>billion</a:t>
            </a:r>
            <a:r>
              <a:rPr lang="nl-BE" b="1" dirty="0" smtClean="0"/>
              <a:t> </a:t>
            </a:r>
            <a:r>
              <a:rPr lang="nl-BE" dirty="0" err="1" smtClean="0"/>
              <a:t>middle</a:t>
            </a:r>
            <a:r>
              <a:rPr lang="nl-BE" dirty="0" smtClean="0"/>
              <a:t> </a:t>
            </a:r>
            <a:r>
              <a:rPr lang="nl-BE" dirty="0" err="1" smtClean="0"/>
              <a:t>class</a:t>
            </a:r>
            <a:r>
              <a:rPr lang="nl-BE" dirty="0" smtClean="0"/>
              <a:t> </a:t>
            </a:r>
            <a:r>
              <a:rPr lang="nl-BE" dirty="0" err="1" smtClean="0"/>
              <a:t>consumers</a:t>
            </a:r>
            <a:r>
              <a:rPr lang="nl-BE" dirty="0" smtClean="0"/>
              <a:t> </a:t>
            </a:r>
            <a:r>
              <a:rPr lang="nl-BE" dirty="0" err="1" smtClean="0"/>
              <a:t>next</a:t>
            </a:r>
            <a:r>
              <a:rPr lang="nl-BE" dirty="0" smtClean="0"/>
              <a:t> 20 </a:t>
            </a:r>
            <a:r>
              <a:rPr lang="nl-BE" dirty="0" err="1" smtClean="0"/>
              <a:t>years</a:t>
            </a:r>
            <a:endParaRPr lang="nl-BE" dirty="0" smtClean="0"/>
          </a:p>
          <a:p>
            <a:r>
              <a:rPr lang="nl-BE" dirty="0" smtClean="0"/>
              <a:t>EU : </a:t>
            </a:r>
          </a:p>
          <a:p>
            <a:pPr lvl="1"/>
            <a:r>
              <a:rPr lang="nl-BE" dirty="0" smtClean="0"/>
              <a:t>16 tonnes </a:t>
            </a:r>
            <a:r>
              <a:rPr lang="nl-BE" dirty="0" err="1" smtClean="0"/>
              <a:t>material</a:t>
            </a:r>
            <a:r>
              <a:rPr lang="nl-BE" dirty="0" smtClean="0"/>
              <a:t>/ </a:t>
            </a:r>
            <a:r>
              <a:rPr lang="nl-BE" dirty="0" err="1" smtClean="0"/>
              <a:t>citizen.year</a:t>
            </a:r>
            <a:endParaRPr lang="nl-BE" dirty="0" smtClean="0"/>
          </a:p>
          <a:p>
            <a:pPr lvl="1"/>
            <a:r>
              <a:rPr lang="nl-BE" dirty="0" smtClean="0"/>
              <a:t>20% </a:t>
            </a:r>
            <a:r>
              <a:rPr lang="nl-BE" dirty="0" err="1" smtClean="0"/>
              <a:t>imported</a:t>
            </a:r>
            <a:endParaRPr lang="nl-BE" dirty="0" smtClean="0"/>
          </a:p>
          <a:p>
            <a:pPr lvl="1"/>
            <a:r>
              <a:rPr lang="nl-BE" dirty="0" smtClean="0"/>
              <a:t>40% </a:t>
            </a:r>
            <a:r>
              <a:rPr lang="nl-BE" dirty="0" err="1" smtClean="0"/>
              <a:t>recycled</a:t>
            </a:r>
            <a:endParaRPr lang="nl-BE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r>
              <a:rPr lang="nl-BE" sz="2400" b="1" dirty="0" err="1" smtClean="0"/>
              <a:t>Limited</a:t>
            </a:r>
            <a:r>
              <a:rPr lang="nl-BE" sz="2400" b="1" dirty="0" smtClean="0"/>
              <a:t> resources vs. High </a:t>
            </a:r>
            <a:r>
              <a:rPr lang="nl-BE" sz="2400" b="1" dirty="0" err="1" smtClean="0"/>
              <a:t>needs</a:t>
            </a:r>
            <a:endParaRPr lang="nl-BE" sz="2400" b="1" dirty="0" smtClean="0"/>
          </a:p>
          <a:p>
            <a:r>
              <a:rPr lang="nl-BE" sz="2400" b="1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nl-BE" sz="2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nl-BE" sz="2400" b="1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</a:t>
            </a:r>
            <a:r>
              <a:rPr lang="nl-BE" sz="2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400" b="1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opportunities</a:t>
            </a:r>
            <a:endParaRPr lang="nl-BE" sz="2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844" name="Picture 4" descr="http://t1.gstatic.com/images?q=tbn:ANd9GcRm263kwZOj4Fmi-Jfn85mcoPK-HMuFrp-XarzQcuRsSIxXb5Z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492896"/>
            <a:ext cx="2466975" cy="1847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Your</a:t>
            </a:r>
            <a:r>
              <a:rPr lang="nl-BE" dirty="0" smtClean="0"/>
              <a:t> </a:t>
            </a:r>
            <a:r>
              <a:rPr lang="nl-BE" dirty="0" err="1" smtClean="0"/>
              <a:t>vision</a:t>
            </a:r>
            <a:r>
              <a:rPr lang="nl-BE" dirty="0" smtClean="0"/>
              <a:t> </a:t>
            </a:r>
            <a:r>
              <a:rPr lang="nl-BE" dirty="0" err="1" smtClean="0"/>
              <a:t>on</a:t>
            </a:r>
            <a:r>
              <a:rPr lang="nl-BE" dirty="0" smtClean="0"/>
              <a:t> </a:t>
            </a:r>
            <a:r>
              <a:rPr lang="nl-BE" dirty="0" err="1" smtClean="0"/>
              <a:t>sustainable</a:t>
            </a:r>
            <a:r>
              <a:rPr lang="nl-BE" dirty="0" smtClean="0"/>
              <a:t> </a:t>
            </a:r>
            <a:r>
              <a:rPr lang="nl-BE" dirty="0" err="1" smtClean="0"/>
              <a:t>use</a:t>
            </a:r>
            <a:r>
              <a:rPr lang="nl-BE" dirty="0" smtClean="0"/>
              <a:t> of </a:t>
            </a:r>
            <a:r>
              <a:rPr lang="nl-BE" dirty="0" err="1" smtClean="0"/>
              <a:t>materials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0" name="Picture 8" descr="http://clothingexchange.com.au/wp-content/uploads/2010/05/Rethreads-18-12-375x25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077072"/>
            <a:ext cx="3571875" cy="2381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</a:t>
            </a:r>
            <a:r>
              <a:rPr lang="nl-BE" dirty="0" err="1" smtClean="0"/>
              <a:t>vision</a:t>
            </a:r>
            <a:r>
              <a:rPr lang="nl-BE" dirty="0" smtClean="0"/>
              <a:t> </a:t>
            </a:r>
            <a:r>
              <a:rPr lang="nl-BE" dirty="0" err="1" smtClean="0"/>
              <a:t>on</a:t>
            </a:r>
            <a:r>
              <a:rPr lang="nl-BE" dirty="0" smtClean="0"/>
              <a:t> </a:t>
            </a:r>
            <a:r>
              <a:rPr lang="nl-BE" dirty="0" err="1" smtClean="0"/>
              <a:t>sustainable</a:t>
            </a:r>
            <a:r>
              <a:rPr lang="nl-BE" dirty="0" smtClean="0"/>
              <a:t> </a:t>
            </a:r>
            <a:r>
              <a:rPr lang="nl-BE" dirty="0" err="1" smtClean="0"/>
              <a:t>use</a:t>
            </a:r>
            <a:r>
              <a:rPr lang="nl-BE" dirty="0" smtClean="0"/>
              <a:t> of </a:t>
            </a:r>
            <a:r>
              <a:rPr lang="nl-BE" dirty="0" err="1" smtClean="0"/>
              <a:t>materials</a:t>
            </a:r>
            <a:endParaRPr lang="nl-BE" dirty="0"/>
          </a:p>
        </p:txBody>
      </p:sp>
      <p:pic>
        <p:nvPicPr>
          <p:cNvPr id="59394" name="Picture 2" descr="http://www.ipac.com.au/awms/Upload/Images/blog%20images/Silver_yaris_in_pod_car_share_bay_lower_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96752"/>
            <a:ext cx="3456384" cy="2312765"/>
          </a:xfrm>
          <a:prstGeom prst="rect">
            <a:avLst/>
          </a:prstGeom>
          <a:noFill/>
        </p:spPr>
      </p:pic>
      <p:pic>
        <p:nvPicPr>
          <p:cNvPr id="59396" name="Picture 4" descr="http://t0.gstatic.com/images?q=tbn:ANd9GcR8VB-NMkhmQqAgTUps68esc5n9yw8js-nlczR9YAZwnIUyWPPVe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2852936"/>
            <a:ext cx="2389248" cy="1584176"/>
          </a:xfrm>
          <a:prstGeom prst="rect">
            <a:avLst/>
          </a:prstGeom>
          <a:noFill/>
        </p:spPr>
      </p:pic>
      <p:pic>
        <p:nvPicPr>
          <p:cNvPr id="59398" name="Picture 6" descr="Clothing Exchange">
            <a:hlinkClick r:id="rId6" tooltip="Clothing Exchange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573016"/>
            <a:ext cx="3543300" cy="1704976"/>
          </a:xfrm>
          <a:prstGeom prst="rect">
            <a:avLst/>
          </a:prstGeom>
          <a:noFill/>
        </p:spPr>
      </p:pic>
      <p:pic>
        <p:nvPicPr>
          <p:cNvPr id="594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4293096"/>
            <a:ext cx="311074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2C chair"/>
          <p:cNvPicPr/>
          <p:nvPr/>
        </p:nvPicPr>
        <p:blipFill>
          <a:blip r:embed="rId9" cstate="print"/>
          <a:srcRect r="48996"/>
          <a:stretch>
            <a:fillRect/>
          </a:stretch>
        </p:blipFill>
        <p:spPr bwMode="auto">
          <a:xfrm>
            <a:off x="6876256" y="3429000"/>
            <a:ext cx="1944216" cy="243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cycle Trigema t-shirt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5976" y="1052736"/>
            <a:ext cx="4283968" cy="2465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114800" y="6477000"/>
            <a:ext cx="914400" cy="228600"/>
          </a:xfrm>
          <a:prstGeom prst="rect">
            <a:avLst/>
          </a:prstGeom>
        </p:spPr>
        <p:txBody>
          <a:bodyPr/>
          <a:lstStyle/>
          <a:p>
            <a:endParaRPr lang="nl-BE" sz="1400" dirty="0"/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620000" y="6477000"/>
            <a:ext cx="838200" cy="228600"/>
          </a:xfrm>
          <a:prstGeom prst="rect">
            <a:avLst/>
          </a:prstGeom>
        </p:spPr>
        <p:txBody>
          <a:bodyPr/>
          <a:lstStyle/>
          <a:p>
            <a:fld id="{D654CEB2-0EBA-4DB3-ACA4-73BF30E88611}" type="slidenum">
              <a:rPr lang="nl-NL"/>
              <a:pPr/>
              <a:t>18</a:t>
            </a:fld>
            <a:endParaRPr lang="nl-NL" sz="140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8135937" cy="1027113"/>
          </a:xfrm>
        </p:spPr>
        <p:txBody>
          <a:bodyPr/>
          <a:lstStyle/>
          <a:p>
            <a:pPr defTabSz="762000"/>
            <a:r>
              <a:rPr lang="nl-BE" sz="2600"/>
              <a:t>Vlaanderen in actie?</a:t>
            </a:r>
          </a:p>
        </p:txBody>
      </p:sp>
      <p:pic>
        <p:nvPicPr>
          <p:cNvPr id="24579" name="Picture 3" descr="planc-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333375"/>
            <a:ext cx="7620000" cy="1209675"/>
          </a:xfrm>
          <a:prstGeom prst="rect">
            <a:avLst/>
          </a:prstGeom>
          <a:noFill/>
        </p:spPr>
      </p:pic>
      <p:sp>
        <p:nvSpPr>
          <p:cNvPr id="24580" name="Freeform 4"/>
          <p:cNvSpPr>
            <a:spLocks/>
          </p:cNvSpPr>
          <p:nvPr/>
        </p:nvSpPr>
        <p:spPr bwMode="auto">
          <a:xfrm>
            <a:off x="1928813" y="1803400"/>
            <a:ext cx="6024562" cy="4244975"/>
          </a:xfrm>
          <a:custGeom>
            <a:avLst/>
            <a:gdLst/>
            <a:ahLst/>
            <a:cxnLst>
              <a:cxn ang="0">
                <a:pos x="0" y="3464"/>
              </a:cxn>
              <a:cxn ang="0">
                <a:pos x="1245" y="3230"/>
              </a:cxn>
              <a:cxn ang="0">
                <a:pos x="2011" y="2695"/>
              </a:cxn>
              <a:cxn ang="0">
                <a:pos x="2529" y="1645"/>
              </a:cxn>
              <a:cxn ang="0">
                <a:pos x="2932" y="321"/>
              </a:cxn>
              <a:cxn ang="0">
                <a:pos x="3795" y="0"/>
              </a:cxn>
            </a:cxnLst>
            <a:rect l="0" t="0" r="r" b="b"/>
            <a:pathLst>
              <a:path w="3795" h="3464">
                <a:moveTo>
                  <a:pt x="0" y="3464"/>
                </a:moveTo>
                <a:cubicBezTo>
                  <a:pt x="207" y="3425"/>
                  <a:pt x="910" y="3358"/>
                  <a:pt x="1245" y="3230"/>
                </a:cubicBezTo>
                <a:cubicBezTo>
                  <a:pt x="1580" y="3102"/>
                  <a:pt x="1797" y="2959"/>
                  <a:pt x="2011" y="2695"/>
                </a:cubicBezTo>
                <a:cubicBezTo>
                  <a:pt x="2225" y="2431"/>
                  <a:pt x="2375" y="2041"/>
                  <a:pt x="2529" y="1645"/>
                </a:cubicBezTo>
                <a:cubicBezTo>
                  <a:pt x="2683" y="1249"/>
                  <a:pt x="2721" y="595"/>
                  <a:pt x="2932" y="321"/>
                </a:cubicBezTo>
                <a:cubicBezTo>
                  <a:pt x="3143" y="47"/>
                  <a:pt x="3615" y="67"/>
                  <a:pt x="3795" y="0"/>
                </a:cubicBezTo>
              </a:path>
            </a:pathLst>
          </a:cu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BE"/>
          </a:p>
        </p:txBody>
      </p:sp>
      <p:sp>
        <p:nvSpPr>
          <p:cNvPr id="24581" name="Freeform 5"/>
          <p:cNvSpPr>
            <a:spLocks/>
          </p:cNvSpPr>
          <p:nvPr/>
        </p:nvSpPr>
        <p:spPr bwMode="auto">
          <a:xfrm>
            <a:off x="1817688" y="1803400"/>
            <a:ext cx="6024562" cy="4244975"/>
          </a:xfrm>
          <a:custGeom>
            <a:avLst/>
            <a:gdLst/>
            <a:ahLst/>
            <a:cxnLst>
              <a:cxn ang="0">
                <a:pos x="0" y="3464"/>
              </a:cxn>
              <a:cxn ang="0">
                <a:pos x="347" y="3266"/>
              </a:cxn>
              <a:cxn ang="0">
                <a:pos x="801" y="2449"/>
              </a:cxn>
              <a:cxn ang="0">
                <a:pos x="1345" y="1542"/>
              </a:cxn>
              <a:cxn ang="0">
                <a:pos x="2207" y="499"/>
              </a:cxn>
              <a:cxn ang="0">
                <a:pos x="3795" y="0"/>
              </a:cxn>
            </a:cxnLst>
            <a:rect l="0" t="0" r="r" b="b"/>
            <a:pathLst>
              <a:path w="3795" h="3464">
                <a:moveTo>
                  <a:pt x="0" y="3464"/>
                </a:moveTo>
                <a:cubicBezTo>
                  <a:pt x="58" y="3430"/>
                  <a:pt x="214" y="3435"/>
                  <a:pt x="347" y="3266"/>
                </a:cubicBezTo>
                <a:cubicBezTo>
                  <a:pt x="480" y="3097"/>
                  <a:pt x="635" y="2736"/>
                  <a:pt x="801" y="2449"/>
                </a:cubicBezTo>
                <a:cubicBezTo>
                  <a:pt x="967" y="2162"/>
                  <a:pt x="1111" y="1867"/>
                  <a:pt x="1345" y="1542"/>
                </a:cubicBezTo>
                <a:cubicBezTo>
                  <a:pt x="1579" y="1217"/>
                  <a:pt x="1799" y="756"/>
                  <a:pt x="2207" y="499"/>
                </a:cubicBezTo>
                <a:cubicBezTo>
                  <a:pt x="2615" y="242"/>
                  <a:pt x="3205" y="121"/>
                  <a:pt x="3795" y="0"/>
                </a:cubicBezTo>
              </a:path>
            </a:pathLst>
          </a:custGeom>
          <a:noFill/>
          <a:ln w="38100">
            <a:solidFill>
              <a:srgbClr val="8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BE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500958" y="5857892"/>
            <a:ext cx="10525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Verdana" pitchFamily="34" charset="0"/>
                <a:ea typeface="ＭＳ Ｐゴシック" pitchFamily="48" charset="-128"/>
              </a:rPr>
              <a:t>2030</a:t>
            </a:r>
            <a:endParaRPr lang="nl-NL" sz="2000" dirty="0">
              <a:latin typeface="Verdana" pitchFamily="34" charset="0"/>
              <a:ea typeface="ＭＳ Ｐゴシック" pitchFamily="48" charset="-128"/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366000" y="1657350"/>
            <a:ext cx="1727200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sz="1400" b="1" dirty="0" err="1" smtClean="0">
                <a:ea typeface="ＭＳ Ｐゴシック" pitchFamily="48" charset="-128"/>
              </a:rPr>
              <a:t>Closed</a:t>
            </a:r>
            <a:r>
              <a:rPr lang="nl-NL" sz="1400" b="1" dirty="0" smtClean="0">
                <a:ea typeface="ＭＳ Ｐゴシック" pitchFamily="48" charset="-128"/>
              </a:rPr>
              <a:t> </a:t>
            </a:r>
            <a:r>
              <a:rPr lang="nl-NL" sz="1400" b="1" dirty="0" err="1" smtClean="0">
                <a:ea typeface="ＭＳ Ｐゴシック" pitchFamily="48" charset="-128"/>
              </a:rPr>
              <a:t>material</a:t>
            </a:r>
            <a:r>
              <a:rPr lang="nl-NL" sz="1400" b="1" dirty="0" smtClean="0">
                <a:ea typeface="ＭＳ Ｐゴシック" pitchFamily="48" charset="-128"/>
              </a:rPr>
              <a:t> </a:t>
            </a:r>
            <a:r>
              <a:rPr lang="nl-NL" sz="1400" b="1" dirty="0" err="1" smtClean="0">
                <a:ea typeface="ＭＳ Ｐゴシック" pitchFamily="48" charset="-128"/>
              </a:rPr>
              <a:t>cycles</a:t>
            </a:r>
            <a:endParaRPr lang="nl-NL" sz="1400" b="1" dirty="0">
              <a:ea typeface="ＭＳ Ｐゴシック" pitchFamily="48" charset="-128"/>
            </a:endParaRP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160338" y="5111750"/>
            <a:ext cx="10525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>
                <a:latin typeface="Verdana" pitchFamily="34" charset="0"/>
                <a:ea typeface="ＭＳ Ｐゴシック" pitchFamily="48" charset="-128"/>
              </a:rPr>
              <a:t>2008</a:t>
            </a:r>
            <a:endParaRPr lang="nl-NL" sz="2000">
              <a:latin typeface="Verdana" pitchFamily="34" charset="0"/>
              <a:ea typeface="ＭＳ Ｐゴシック" pitchFamily="48" charset="-128"/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63500" y="5429264"/>
            <a:ext cx="1884363" cy="7386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nl-NL" sz="1400" b="1" dirty="0" err="1" smtClean="0">
                <a:ea typeface="ＭＳ Ｐゴシック" pitchFamily="48" charset="-128"/>
              </a:rPr>
              <a:t>Non-transparent</a:t>
            </a:r>
            <a:r>
              <a:rPr lang="nl-NL" sz="1400" b="1" dirty="0" smtClean="0">
                <a:ea typeface="ＭＳ Ｐゴシック" pitchFamily="48" charset="-128"/>
              </a:rPr>
              <a:t>, </a:t>
            </a:r>
            <a:r>
              <a:rPr lang="nl-NL" sz="1400" b="1" dirty="0" err="1" smtClean="0">
                <a:ea typeface="ＭＳ Ｐゴシック" pitchFamily="48" charset="-128"/>
              </a:rPr>
              <a:t>global</a:t>
            </a:r>
            <a:r>
              <a:rPr lang="nl-NL" sz="1400" b="1" dirty="0" smtClean="0">
                <a:ea typeface="ＭＳ Ｐゴシック" pitchFamily="48" charset="-128"/>
              </a:rPr>
              <a:t> </a:t>
            </a:r>
            <a:r>
              <a:rPr lang="nl-NL" sz="1400" b="1" dirty="0" err="1" smtClean="0">
                <a:ea typeface="ＭＳ Ｐゴシック" pitchFamily="48" charset="-128"/>
              </a:rPr>
              <a:t>materials</a:t>
            </a:r>
            <a:r>
              <a:rPr lang="nl-NL" sz="1400" b="1" dirty="0" smtClean="0">
                <a:ea typeface="ＭＳ Ｐゴシック" pitchFamily="48" charset="-128"/>
              </a:rPr>
              <a:t> </a:t>
            </a:r>
            <a:r>
              <a:rPr lang="nl-NL" sz="1400" b="1" dirty="0" err="1" smtClean="0">
                <a:ea typeface="ＭＳ Ｐゴシック" pitchFamily="48" charset="-128"/>
              </a:rPr>
              <a:t>flows</a:t>
            </a:r>
            <a:endParaRPr lang="nl-NL" sz="1400" b="1" dirty="0">
              <a:ea typeface="ＭＳ Ｐゴシック" pitchFamily="48" charset="-128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219700" y="1704975"/>
            <a:ext cx="1584325" cy="1225550"/>
            <a:chOff x="1480" y="580"/>
            <a:chExt cx="998" cy="771"/>
          </a:xfrm>
        </p:grpSpPr>
        <p:sp>
          <p:nvSpPr>
            <p:cNvPr id="24587" name="Text Box 11"/>
            <p:cNvSpPr txBox="1">
              <a:spLocks noChangeArrowheads="1"/>
            </p:cNvSpPr>
            <p:nvPr/>
          </p:nvSpPr>
          <p:spPr bwMode="auto">
            <a:xfrm>
              <a:off x="1570" y="874"/>
              <a:ext cx="817" cy="2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prstDash val="lgDash"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nl-NL" sz="1200" b="1" dirty="0" err="1" smtClean="0">
                  <a:ea typeface="ＭＳ Ｐゴシック" pitchFamily="48" charset="-128"/>
                </a:rPr>
                <a:t>Closed</a:t>
              </a:r>
              <a:r>
                <a:rPr lang="nl-NL" sz="1200" b="1" dirty="0" smtClean="0">
                  <a:ea typeface="ＭＳ Ｐゴシック" pitchFamily="48" charset="-128"/>
                </a:rPr>
                <a:t> </a:t>
              </a:r>
              <a:r>
                <a:rPr lang="nl-NL" sz="1200" b="1" dirty="0" err="1" smtClean="0">
                  <a:ea typeface="ＭＳ Ｐゴシック" pitchFamily="48" charset="-128"/>
                </a:rPr>
                <a:t>material</a:t>
              </a:r>
              <a:r>
                <a:rPr lang="nl-NL" sz="1200" b="1" dirty="0" smtClean="0">
                  <a:ea typeface="ＭＳ Ｐゴシック" pitchFamily="48" charset="-128"/>
                </a:rPr>
                <a:t> loop</a:t>
              </a:r>
              <a:endParaRPr lang="nl-NL" sz="1200" b="1" dirty="0">
                <a:ea typeface="ＭＳ Ｐゴシック" pitchFamily="48" charset="-128"/>
              </a:endParaRPr>
            </a:p>
          </p:txBody>
        </p:sp>
        <p:sp>
          <p:nvSpPr>
            <p:cNvPr id="24588" name="AutoShape 12"/>
            <p:cNvSpPr>
              <a:spLocks noChangeArrowheads="1"/>
            </p:cNvSpPr>
            <p:nvPr/>
          </p:nvSpPr>
          <p:spPr bwMode="auto">
            <a:xfrm>
              <a:off x="1480" y="580"/>
              <a:ext cx="454" cy="771"/>
            </a:xfrm>
            <a:custGeom>
              <a:avLst/>
              <a:gdLst>
                <a:gd name="G0" fmla="+- -2072204 0 0"/>
                <a:gd name="G1" fmla="+- 1929605 0 0"/>
                <a:gd name="G2" fmla="+- -2072204 0 1929605"/>
                <a:gd name="G3" fmla="+- 10800 0 0"/>
                <a:gd name="G4" fmla="+- 0 0 -207220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9218 0 0"/>
                <a:gd name="G9" fmla="+- 0 0 1929605"/>
                <a:gd name="G10" fmla="+- 9218 0 2700"/>
                <a:gd name="G11" fmla="cos G10 -2072204"/>
                <a:gd name="G12" fmla="sin G10 -2072204"/>
                <a:gd name="G13" fmla="cos 13500 -2072204"/>
                <a:gd name="G14" fmla="sin 13500 -2072204"/>
                <a:gd name="G15" fmla="+- G11 10800 0"/>
                <a:gd name="G16" fmla="+- G12 10800 0"/>
                <a:gd name="G17" fmla="+- G13 10800 0"/>
                <a:gd name="G18" fmla="+- G14 10800 0"/>
                <a:gd name="G19" fmla="*/ 9218 1 2"/>
                <a:gd name="G20" fmla="+- G19 5400 0"/>
                <a:gd name="G21" fmla="cos G20 -2072204"/>
                <a:gd name="G22" fmla="sin G20 -2072204"/>
                <a:gd name="G23" fmla="+- G21 10800 0"/>
                <a:gd name="G24" fmla="+- G12 G23 G22"/>
                <a:gd name="G25" fmla="+- G22 G23 G11"/>
                <a:gd name="G26" fmla="cos 10800 -2072204"/>
                <a:gd name="G27" fmla="sin 10800 -2072204"/>
                <a:gd name="G28" fmla="cos 9218 -2072204"/>
                <a:gd name="G29" fmla="sin 9218 -207220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929605"/>
                <a:gd name="G36" fmla="sin G34 1929605"/>
                <a:gd name="G37" fmla="+/ 1929605 -207220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9218 G39"/>
                <a:gd name="G43" fmla="sin 9218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 w 21600"/>
                <a:gd name="T5" fmla="*/ 11005 h 21600"/>
                <a:gd name="T6" fmla="*/ 19516 w 21600"/>
                <a:gd name="T7" fmla="*/ 15720 h 21600"/>
                <a:gd name="T8" fmla="*/ 1583 w 21600"/>
                <a:gd name="T9" fmla="*/ 10975 h 21600"/>
                <a:gd name="T10" fmla="*/ 22295 w 21600"/>
                <a:gd name="T11" fmla="*/ 3722 h 21600"/>
                <a:gd name="T12" fmla="*/ 21153 w 21600"/>
                <a:gd name="T13" fmla="*/ 8525 h 21600"/>
                <a:gd name="T14" fmla="*/ 16350 w 21600"/>
                <a:gd name="T15" fmla="*/ 738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649" y="5967"/>
                  </a:moveTo>
                  <a:cubicBezTo>
                    <a:pt x="16971" y="3241"/>
                    <a:pt x="14000" y="1582"/>
                    <a:pt x="10800" y="1582"/>
                  </a:cubicBezTo>
                  <a:cubicBezTo>
                    <a:pt x="5709" y="1582"/>
                    <a:pt x="1582" y="5709"/>
                    <a:pt x="1582" y="10800"/>
                  </a:cubicBezTo>
                  <a:cubicBezTo>
                    <a:pt x="1582" y="15890"/>
                    <a:pt x="5709" y="20018"/>
                    <a:pt x="10800" y="20018"/>
                  </a:cubicBezTo>
                  <a:cubicBezTo>
                    <a:pt x="14125" y="20018"/>
                    <a:pt x="17192" y="18227"/>
                    <a:pt x="18827" y="15331"/>
                  </a:cubicBezTo>
                  <a:lnTo>
                    <a:pt x="20205" y="16108"/>
                  </a:lnTo>
                  <a:cubicBezTo>
                    <a:pt x="18289" y="19501"/>
                    <a:pt x="14695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4549" y="-1"/>
                    <a:pt x="18030" y="1944"/>
                    <a:pt x="19996" y="5137"/>
                  </a:cubicBezTo>
                  <a:lnTo>
                    <a:pt x="22295" y="3722"/>
                  </a:lnTo>
                  <a:lnTo>
                    <a:pt x="21153" y="8525"/>
                  </a:lnTo>
                  <a:lnTo>
                    <a:pt x="16350" y="7382"/>
                  </a:lnTo>
                  <a:lnTo>
                    <a:pt x="18649" y="59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24589" name="AutoShape 13"/>
            <p:cNvSpPr>
              <a:spLocks noChangeArrowheads="1"/>
            </p:cNvSpPr>
            <p:nvPr/>
          </p:nvSpPr>
          <p:spPr bwMode="auto">
            <a:xfrm flipH="1">
              <a:off x="2024" y="580"/>
              <a:ext cx="454" cy="771"/>
            </a:xfrm>
            <a:custGeom>
              <a:avLst/>
              <a:gdLst>
                <a:gd name="G0" fmla="+- -2072204 0 0"/>
                <a:gd name="G1" fmla="+- 1929605 0 0"/>
                <a:gd name="G2" fmla="+- -2072204 0 1929605"/>
                <a:gd name="G3" fmla="+- 10800 0 0"/>
                <a:gd name="G4" fmla="+- 0 0 -207220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9218 0 0"/>
                <a:gd name="G9" fmla="+- 0 0 1929605"/>
                <a:gd name="G10" fmla="+- 9218 0 2700"/>
                <a:gd name="G11" fmla="cos G10 -2072204"/>
                <a:gd name="G12" fmla="sin G10 -2072204"/>
                <a:gd name="G13" fmla="cos 13500 -2072204"/>
                <a:gd name="G14" fmla="sin 13500 -2072204"/>
                <a:gd name="G15" fmla="+- G11 10800 0"/>
                <a:gd name="G16" fmla="+- G12 10800 0"/>
                <a:gd name="G17" fmla="+- G13 10800 0"/>
                <a:gd name="G18" fmla="+- G14 10800 0"/>
                <a:gd name="G19" fmla="*/ 9218 1 2"/>
                <a:gd name="G20" fmla="+- G19 5400 0"/>
                <a:gd name="G21" fmla="cos G20 -2072204"/>
                <a:gd name="G22" fmla="sin G20 -2072204"/>
                <a:gd name="G23" fmla="+- G21 10800 0"/>
                <a:gd name="G24" fmla="+- G12 G23 G22"/>
                <a:gd name="G25" fmla="+- G22 G23 G11"/>
                <a:gd name="G26" fmla="cos 10800 -2072204"/>
                <a:gd name="G27" fmla="sin 10800 -2072204"/>
                <a:gd name="G28" fmla="cos 9218 -2072204"/>
                <a:gd name="G29" fmla="sin 9218 -207220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929605"/>
                <a:gd name="G36" fmla="sin G34 1929605"/>
                <a:gd name="G37" fmla="+/ 1929605 -207220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9218 G39"/>
                <a:gd name="G43" fmla="sin 9218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 w 21600"/>
                <a:gd name="T5" fmla="*/ 11005 h 21600"/>
                <a:gd name="T6" fmla="*/ 19516 w 21600"/>
                <a:gd name="T7" fmla="*/ 15720 h 21600"/>
                <a:gd name="T8" fmla="*/ 1583 w 21600"/>
                <a:gd name="T9" fmla="*/ 10975 h 21600"/>
                <a:gd name="T10" fmla="*/ 22295 w 21600"/>
                <a:gd name="T11" fmla="*/ 3722 h 21600"/>
                <a:gd name="T12" fmla="*/ 21153 w 21600"/>
                <a:gd name="T13" fmla="*/ 8525 h 21600"/>
                <a:gd name="T14" fmla="*/ 16350 w 21600"/>
                <a:gd name="T15" fmla="*/ 738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649" y="5967"/>
                  </a:moveTo>
                  <a:cubicBezTo>
                    <a:pt x="16971" y="3241"/>
                    <a:pt x="14000" y="1582"/>
                    <a:pt x="10800" y="1582"/>
                  </a:cubicBezTo>
                  <a:cubicBezTo>
                    <a:pt x="5709" y="1582"/>
                    <a:pt x="1582" y="5709"/>
                    <a:pt x="1582" y="10800"/>
                  </a:cubicBezTo>
                  <a:cubicBezTo>
                    <a:pt x="1582" y="15890"/>
                    <a:pt x="5709" y="20018"/>
                    <a:pt x="10800" y="20018"/>
                  </a:cubicBezTo>
                  <a:cubicBezTo>
                    <a:pt x="14125" y="20018"/>
                    <a:pt x="17192" y="18227"/>
                    <a:pt x="18827" y="15331"/>
                  </a:cubicBezTo>
                  <a:lnTo>
                    <a:pt x="20205" y="16108"/>
                  </a:lnTo>
                  <a:cubicBezTo>
                    <a:pt x="18289" y="19501"/>
                    <a:pt x="14695" y="21599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4549" y="-1"/>
                    <a:pt x="18030" y="1944"/>
                    <a:pt x="19996" y="5137"/>
                  </a:cubicBezTo>
                  <a:lnTo>
                    <a:pt x="22295" y="3722"/>
                  </a:lnTo>
                  <a:lnTo>
                    <a:pt x="21153" y="8525"/>
                  </a:lnTo>
                  <a:lnTo>
                    <a:pt x="16350" y="7382"/>
                  </a:lnTo>
                  <a:lnTo>
                    <a:pt x="18649" y="596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BE"/>
            </a:p>
          </p:txBody>
        </p:sp>
      </p:grpSp>
      <p:sp>
        <p:nvSpPr>
          <p:cNvPr id="24590" name="Text Box 14"/>
          <p:cNvSpPr txBox="1">
            <a:spLocks noChangeArrowheads="1"/>
          </p:cNvSpPr>
          <p:nvPr/>
        </p:nvSpPr>
        <p:spPr bwMode="auto">
          <a:xfrm rot="-5400000">
            <a:off x="4600575" y="2179638"/>
            <a:ext cx="1081087" cy="274638"/>
          </a:xfrm>
          <a:prstGeom prst="rect">
            <a:avLst/>
          </a:prstGeom>
          <a:noFill/>
          <a:ln w="9525">
            <a:noFill/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>
                <a:ea typeface="ＭＳ Ｐゴシック" pitchFamily="48" charset="-128"/>
              </a:rPr>
              <a:t>technosfeer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 rot="5400000">
            <a:off x="6354763" y="2182813"/>
            <a:ext cx="1081087" cy="274637"/>
          </a:xfrm>
          <a:prstGeom prst="rect">
            <a:avLst/>
          </a:prstGeom>
          <a:noFill/>
          <a:ln w="9525">
            <a:noFill/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>
                <a:ea typeface="ＭＳ Ｐゴシック" pitchFamily="48" charset="-128"/>
              </a:rPr>
              <a:t>biosfeer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2025650" y="4792663"/>
            <a:ext cx="1693863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 dirty="0" err="1" smtClean="0">
                <a:ea typeface="ＭＳ Ｐゴシック" pitchFamily="48" charset="-128"/>
              </a:rPr>
              <a:t>Labelling</a:t>
            </a:r>
            <a:r>
              <a:rPr lang="nl-NL" sz="1200" b="1" dirty="0" smtClean="0">
                <a:ea typeface="ＭＳ Ｐゴシック" pitchFamily="48" charset="-128"/>
              </a:rPr>
              <a:t> and </a:t>
            </a:r>
            <a:r>
              <a:rPr lang="nl-NL" sz="1200" b="1" dirty="0" err="1" smtClean="0">
                <a:ea typeface="ＭＳ Ｐゴシック" pitchFamily="48" charset="-128"/>
              </a:rPr>
              <a:t>control</a:t>
            </a:r>
            <a:r>
              <a:rPr lang="nl-NL" sz="1200" b="1" dirty="0" smtClean="0">
                <a:ea typeface="ＭＳ Ｐゴシック" pitchFamily="48" charset="-128"/>
              </a:rPr>
              <a:t> of </a:t>
            </a:r>
            <a:r>
              <a:rPr lang="nl-NL" sz="1200" b="1" dirty="0" err="1" smtClean="0">
                <a:ea typeface="ＭＳ Ｐゴシック" pitchFamily="48" charset="-128"/>
              </a:rPr>
              <a:t>material</a:t>
            </a:r>
            <a:r>
              <a:rPr lang="nl-NL" sz="1200" b="1" dirty="0" smtClean="0">
                <a:ea typeface="ＭＳ Ｐゴシック" pitchFamily="48" charset="-128"/>
              </a:rPr>
              <a:t> </a:t>
            </a:r>
            <a:r>
              <a:rPr lang="nl-NL" sz="1200" b="1" dirty="0" err="1" smtClean="0">
                <a:ea typeface="ＭＳ Ｐゴシック" pitchFamily="48" charset="-128"/>
              </a:rPr>
              <a:t>flows</a:t>
            </a:r>
            <a:endParaRPr lang="nl-NL" sz="1200" b="1" dirty="0">
              <a:ea typeface="ＭＳ Ｐゴシック" pitchFamily="48" charset="-128"/>
            </a:endParaRP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478213" y="2820988"/>
            <a:ext cx="1643062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 dirty="0" err="1" smtClean="0">
                <a:ea typeface="ＭＳ Ｐゴシック" pitchFamily="48" charset="-128"/>
              </a:rPr>
              <a:t>Extended</a:t>
            </a:r>
            <a:r>
              <a:rPr lang="nl-NL" sz="1200" b="1" dirty="0" smtClean="0">
                <a:ea typeface="ＭＳ Ｐゴシック" pitchFamily="48" charset="-128"/>
              </a:rPr>
              <a:t> producer </a:t>
            </a:r>
            <a:r>
              <a:rPr lang="nl-NL" sz="1200" b="1" dirty="0" err="1" smtClean="0">
                <a:ea typeface="ＭＳ Ｐゴシック" pitchFamily="48" charset="-128"/>
              </a:rPr>
              <a:t>responsibility</a:t>
            </a:r>
            <a:endParaRPr lang="nl-NL" sz="1200" b="1" dirty="0">
              <a:ea typeface="ＭＳ Ｐゴシック" pitchFamily="48" charset="-128"/>
            </a:endParaRP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283200" y="3386138"/>
            <a:ext cx="1368425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 dirty="0" err="1">
                <a:ea typeface="ＭＳ Ｐゴシック" pitchFamily="48" charset="-128"/>
              </a:rPr>
              <a:t>biomimetic</a:t>
            </a:r>
            <a:r>
              <a:rPr lang="nl-NL" sz="1200" b="1" dirty="0">
                <a:ea typeface="ＭＳ Ｐゴシック" pitchFamily="48" charset="-128"/>
              </a:rPr>
              <a:t/>
            </a:r>
            <a:br>
              <a:rPr lang="nl-NL" sz="1200" b="1" dirty="0">
                <a:ea typeface="ＭＳ Ｐゴシック" pitchFamily="48" charset="-128"/>
              </a:rPr>
            </a:br>
            <a:r>
              <a:rPr lang="nl-NL" sz="1200" b="1" dirty="0" err="1" smtClean="0">
                <a:ea typeface="ＭＳ Ｐゴシック" pitchFamily="48" charset="-128"/>
              </a:rPr>
              <a:t>materials</a:t>
            </a:r>
            <a:endParaRPr lang="nl-NL" sz="1200" b="1" dirty="0">
              <a:ea typeface="ＭＳ Ｐゴシック" pitchFamily="48" charset="-128"/>
            </a:endParaRP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4732338" y="4533900"/>
            <a:ext cx="1368425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 dirty="0" err="1">
                <a:ea typeface="ＭＳ Ｐゴシック" pitchFamily="48" charset="-128"/>
              </a:rPr>
              <a:t>biobased</a:t>
            </a:r>
            <a:r>
              <a:rPr lang="nl-NL" sz="1200" b="1" dirty="0">
                <a:ea typeface="ＭＳ Ｐゴシック" pitchFamily="48" charset="-128"/>
              </a:rPr>
              <a:t/>
            </a:r>
            <a:br>
              <a:rPr lang="nl-NL" sz="1200" b="1" dirty="0">
                <a:ea typeface="ＭＳ Ｐゴシック" pitchFamily="48" charset="-128"/>
              </a:rPr>
            </a:br>
            <a:r>
              <a:rPr lang="nl-NL" sz="1200" b="1" dirty="0" err="1" smtClean="0">
                <a:ea typeface="ＭＳ Ｐゴシック" pitchFamily="48" charset="-128"/>
              </a:rPr>
              <a:t>materials</a:t>
            </a:r>
            <a:endParaRPr lang="nl-NL" sz="1200" b="1" dirty="0">
              <a:ea typeface="ＭＳ Ｐゴシック" pitchFamily="48" charset="-128"/>
            </a:endParaRP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2779713" y="3975100"/>
            <a:ext cx="2065337" cy="284163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 dirty="0" err="1" smtClean="0">
                <a:ea typeface="ＭＳ Ｐゴシック" pitchFamily="48" charset="-128"/>
              </a:rPr>
              <a:t>Reversed</a:t>
            </a:r>
            <a:r>
              <a:rPr lang="nl-NL" sz="1200" b="1" dirty="0" smtClean="0">
                <a:ea typeface="ＭＳ Ｐゴシック" pitchFamily="48" charset="-128"/>
              </a:rPr>
              <a:t> </a:t>
            </a:r>
            <a:r>
              <a:rPr lang="nl-NL" sz="1200" b="1" dirty="0" err="1" smtClean="0">
                <a:ea typeface="ＭＳ Ｐゴシック" pitchFamily="48" charset="-128"/>
              </a:rPr>
              <a:t>logistics</a:t>
            </a:r>
            <a:endParaRPr lang="nl-NL" sz="1200" b="1" dirty="0">
              <a:ea typeface="ＭＳ Ｐゴシック" pitchFamily="48" charset="-128"/>
            </a:endParaRPr>
          </a:p>
        </p:txBody>
      </p:sp>
      <p:sp>
        <p:nvSpPr>
          <p:cNvPr id="24597" name="AutoShape 21"/>
          <p:cNvSpPr>
            <a:spLocks noChangeArrowheads="1"/>
          </p:cNvSpPr>
          <p:nvPr/>
        </p:nvSpPr>
        <p:spPr bwMode="auto">
          <a:xfrm>
            <a:off x="2995613" y="4322763"/>
            <a:ext cx="1076325" cy="144462"/>
          </a:xfrm>
          <a:prstGeom prst="leftArrow">
            <a:avLst>
              <a:gd name="adj1" fmla="val 50000"/>
              <a:gd name="adj2" fmla="val 186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BE"/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2814638" y="4286250"/>
            <a:ext cx="269875" cy="182563"/>
          </a:xfrm>
          <a:prstGeom prst="rect">
            <a:avLst/>
          </a:prstGeom>
          <a:noFill/>
          <a:ln w="9525">
            <a:noFill/>
            <a:prstDash val="lgDash"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>
                <a:ea typeface="ＭＳ Ｐゴシック" pitchFamily="48" charset="-128"/>
              </a:rPr>
              <a:t>A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4141788" y="4286250"/>
            <a:ext cx="268287" cy="182563"/>
          </a:xfrm>
          <a:prstGeom prst="rect">
            <a:avLst/>
          </a:prstGeom>
          <a:noFill/>
          <a:ln w="9525">
            <a:noFill/>
            <a:prstDash val="lgDash"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>
                <a:ea typeface="ＭＳ Ｐゴシック" pitchFamily="48" charset="-128"/>
              </a:rPr>
              <a:t>B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2959100" y="3644900"/>
            <a:ext cx="2065338" cy="284163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prstDash val="lg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NL" sz="1200" b="1" dirty="0" smtClean="0">
                <a:ea typeface="ＭＳ Ｐゴシック" pitchFamily="48" charset="-128"/>
              </a:rPr>
              <a:t>Waste as a </a:t>
            </a:r>
            <a:r>
              <a:rPr lang="nl-NL" sz="1200" b="1" dirty="0" err="1" smtClean="0">
                <a:ea typeface="ＭＳ Ｐゴシック" pitchFamily="48" charset="-128"/>
              </a:rPr>
              <a:t>fuel</a:t>
            </a:r>
            <a:endParaRPr lang="nl-NL" sz="1200" b="1" dirty="0">
              <a:ea typeface="ＭＳ Ｐゴシック" pitchFamily="48" charset="-128"/>
            </a:endParaRPr>
          </a:p>
        </p:txBody>
      </p:sp>
      <p:pic>
        <p:nvPicPr>
          <p:cNvPr id="24601" name="Picture 25" descr="paden1a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4078288"/>
            <a:ext cx="135096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2" name="Picture 26" descr="paden1a2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0975" y="2965450"/>
            <a:ext cx="13493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3" name="Picture 27" descr="paden1a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7488" y="1597025"/>
            <a:ext cx="1173162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4" name="Picture 28" descr="paden1b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5700" y="4695825"/>
            <a:ext cx="13906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5" name="Picture 29" descr="paden1b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65925" y="3552825"/>
            <a:ext cx="13493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881" y="3625056"/>
            <a:ext cx="2413000" cy="143986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2243" y="5209381"/>
            <a:ext cx="5967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1000">
                <a:solidFill>
                  <a:srgbClr val="5F5F5F"/>
                </a:solidFill>
                <a:latin typeface="Trebuchet MS" pitchFamily="34" charset="0"/>
                <a:ea typeface="ＭＳ Ｐゴシック" pitchFamily="34" charset="-128"/>
              </a:rPr>
              <a:t>Source: Flanders District of Creativity </a:t>
            </a:r>
            <a:br>
              <a:rPr lang="nl-BE" sz="1000">
                <a:solidFill>
                  <a:srgbClr val="5F5F5F"/>
                </a:solidFill>
                <a:latin typeface="Trebuchet MS" pitchFamily="34" charset="0"/>
                <a:ea typeface="ＭＳ Ｐゴシック" pitchFamily="34" charset="-128"/>
              </a:rPr>
            </a:br>
            <a:r>
              <a:rPr lang="nl-BE" sz="1000">
                <a:solidFill>
                  <a:srgbClr val="5F5F5F"/>
                </a:solidFill>
                <a:latin typeface="Trebuchet MS" pitchFamily="34" charset="0"/>
                <a:ea typeface="ＭＳ Ｐゴシック" pitchFamily="34" charset="-128"/>
              </a:rPr>
              <a:t>“The Creative Economy: Challenges and opportunities for the DC Regions”, april 2006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6" y="3890169"/>
            <a:ext cx="1654175" cy="9509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" y="2472531"/>
            <a:ext cx="24130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3" y="2545556"/>
            <a:ext cx="144145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43706" y="2472531"/>
            <a:ext cx="2320925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2000">
                <a:solidFill>
                  <a:srgbClr val="006600"/>
                </a:solidFill>
                <a:latin typeface="Arial" charset="0"/>
                <a:ea typeface="ＭＳ Ｐゴシック" pitchFamily="34" charset="-128"/>
              </a:rPr>
              <a:t>Phase 1</a:t>
            </a:r>
          </a:p>
          <a:p>
            <a:r>
              <a:rPr lang="nl-BE">
                <a:solidFill>
                  <a:srgbClr val="006600"/>
                </a:solidFill>
                <a:latin typeface="Arial" charset="0"/>
                <a:ea typeface="ＭＳ Ｐゴシック" pitchFamily="34" charset="-128"/>
              </a:rPr>
              <a:t>Factor driven economy</a:t>
            </a:r>
            <a:endParaRPr lang="nl-NL">
              <a:solidFill>
                <a:srgbClr val="006600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2331" y="2905919"/>
            <a:ext cx="24638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2331" y="1826419"/>
            <a:ext cx="2463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56793" y="3337719"/>
            <a:ext cx="2193925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07956" y="2401094"/>
            <a:ext cx="24638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56793" y="1929606"/>
            <a:ext cx="2016125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412331" y="1778794"/>
            <a:ext cx="2376487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2000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Phase 2</a:t>
            </a:r>
          </a:p>
          <a:p>
            <a:r>
              <a:rPr lang="nl-BE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Efficiëncy driven economy</a:t>
            </a:r>
            <a:endParaRPr lang="nl-NL">
              <a:solidFill>
                <a:srgbClr val="993300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07956" y="1321594"/>
            <a:ext cx="2463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17093" y="2977356"/>
            <a:ext cx="25209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2000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Prevent</a:t>
            </a:r>
          </a:p>
          <a:p>
            <a:r>
              <a:rPr lang="nl-BE" sz="2000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Eco-efficiency</a:t>
            </a:r>
          </a:p>
          <a:p>
            <a:r>
              <a:rPr lang="nl-BE" sz="2000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Re-active</a:t>
            </a:r>
          </a:p>
          <a:p>
            <a:r>
              <a:rPr lang="nl-BE" sz="2000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Waste</a:t>
            </a:r>
          </a:p>
          <a:p>
            <a:r>
              <a:rPr lang="nl-BE" sz="2000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Own</a:t>
            </a:r>
          </a:p>
          <a:p>
            <a:r>
              <a:rPr lang="nl-BE" b="1">
                <a:solidFill>
                  <a:srgbClr val="993300"/>
                </a:solidFill>
                <a:latin typeface="Arial" charset="0"/>
                <a:ea typeface="ＭＳ Ｐゴシック" pitchFamily="34" charset="-128"/>
              </a:rPr>
              <a:t>Supply Chain</a:t>
            </a:r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23856" y="3193256"/>
            <a:ext cx="2103437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52418" y="1393031"/>
            <a:ext cx="21034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507956" y="1248569"/>
            <a:ext cx="2376487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2000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Phase 3</a:t>
            </a:r>
          </a:p>
          <a:p>
            <a:r>
              <a:rPr lang="nl-BE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Innovation driven economy </a:t>
            </a:r>
            <a:br>
              <a:rPr lang="nl-BE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</a:br>
            <a:endParaRPr lang="nl-NL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465093" y="2520156"/>
            <a:ext cx="2376488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2000" dirty="0" err="1" smtClean="0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Continuous</a:t>
            </a:r>
            <a:r>
              <a:rPr lang="nl-BE" sz="2000" dirty="0" smtClean="0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 loops</a:t>
            </a:r>
            <a:endParaRPr lang="nl-BE" sz="2000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nl-BE" sz="2000" dirty="0" err="1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Diversity</a:t>
            </a:r>
            <a:endParaRPr lang="nl-BE" sz="2000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nl-BE" sz="2000" dirty="0" err="1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Pro-active</a:t>
            </a:r>
            <a:endParaRPr lang="nl-BE" sz="2000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nl-BE" sz="2000" dirty="0" err="1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Re-manufacturing</a:t>
            </a:r>
            <a:endParaRPr lang="nl-BE" sz="2000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nl-BE" sz="2000" dirty="0" err="1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Use</a:t>
            </a:r>
            <a:endParaRPr lang="nl-BE" sz="2000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nl-BE" b="1" dirty="0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Product </a:t>
            </a:r>
            <a:r>
              <a:rPr lang="nl-BE" b="1" dirty="0" err="1">
                <a:solidFill>
                  <a:srgbClr val="9933FF"/>
                </a:solidFill>
                <a:latin typeface="Arial" charset="0"/>
                <a:ea typeface="ＭＳ Ｐゴシック" pitchFamily="34" charset="-128"/>
              </a:rPr>
              <a:t>responsibility</a:t>
            </a:r>
            <a:endParaRPr lang="nl-BE" sz="2000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  <a:p>
            <a:endParaRPr lang="nl-NL" sz="2000" b="1" dirty="0">
              <a:solidFill>
                <a:srgbClr val="9933FF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4043" y="4129881"/>
            <a:ext cx="1546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b="1">
                <a:solidFill>
                  <a:srgbClr val="006600"/>
                </a:solidFill>
                <a:latin typeface="Arial" charset="0"/>
                <a:ea typeface="ＭＳ Ｐゴシック" pitchFamily="34" charset="-128"/>
              </a:rPr>
              <a:t>IMPACTS</a:t>
            </a:r>
            <a:endParaRPr lang="nl-NL">
              <a:solidFill>
                <a:srgbClr val="0066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08520" y="1967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achtergrond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0178" name="AutoShape 2" descr="data:image/jpeg;base64,/9j/4AAQSkZJRgABAQAAAQABAAD/2wCEAAkGBhQSEBUUEhQUFRQUFBQVFxUUFxQUFBUUFBUVFRQVFhQXHCYeFxkjGRQUHy8gJCcpLCwsFR4xNTAqNSYsLCkBCQoKDgwOGg8PGiwiHCQsLCwpLCwpLCwsLCwsLCwsLCwsLCksLCwsLCwsLCksKSwsLCwpLCwpLCkpLCksLCwsLP/AABEIALcBEwMBIgACEQEDEQH/xAAcAAAABwEBAAAAAAAAAAAAAAAAAQIDBAUGBwj/xAA/EAABAwEGAwUGBQMDAwUAAAABAAIRAwQFEiExQQZRYSJxgZGhBxMysdHwQlJiweEUkvEjM3IVosIlQ4Ky0v/EABkBAAMBAQEAAAAAAAAAAAAAAAABAgMEBf/EACcRAAICAgICAgICAwEAAAAAAAABAhEDMRIhQVEEEyIyFWEUI3EF/9oADAMBAAIRAxEAPwDQiiZSyISmVE6Cuk5xgNG6bfd7XKUaUpAoOlNBRXVbnP4U2PeU+avA0jVAgHVWpvyRwXgqWXjlmEbXMccxhPMZKY+7GnMJv+haNUOOOW0Cc4+Rg2aM8RclC1gbJ8WT8pTVWznkPBc7+LB6dGq+RNbVhisTp+yfacs1ALCOYTP9PnJJcf19ry2HgFzz+HNa7No/Jg99Fo62NGnaP6f/ANaeqZdanHIBre/tO+g9UwH8x9B4Jxjh9wPNcsoyjtUdEXGWmJNCfiJJ/UZ/7RkPJHRbpM8yBEDxTjTP3l/Kda0AfspooSG+CX01+X8oNoyM/vuCQXZw3L5oEKLZE9Yg5bwlABM1cQwxGvaxTOHfD1T4f5dfvJAULbPIBD3Q3OfRJa6evojNYT/hACwwD7ASwe4ffmmGuzyac9yYHrn5BONadyB0b9UxCn1B/nJNjPn8v5RgtB0+/FSGxGaNhoj/ANPOvokOhuQEfPz3Up1SdM+uyivZnPy+qGgQhr8vspQbz3QEDme7M+aWGneAPNIYy+iCd/X/ACmrQYbHPfSFL7hPX+TCbqjujzKAK11EgfeaD3dPX5ABPPodfQJOD9X3+ykoaFL9PzQSp/WfvwRJWFEum5SGOSn2WNEk0jyXu9M8vQ81ydY9MCk6NEYU0Mmtek1aM6Jum9PscCloZD/p3BJg7qylRLbbGsbicQANyq5C4jLW5KHab4pU/icJ5DM+izN/cXk5NOBnMfG7u/KFmbbexFPFAGLJoOZI5k/ssJ5/ETph8fq5Gtt/GmcMaI5vz/7VXs4je78Xg1oH7ysFUtLyZxHvVndN61nODMUidw36LKUp+zWCx3XE2DL8J3cCNi0DxnRTbLeOMgHCT5Z+CfsFwOqNBOE+Y8Fe2Th1rRmG+AWanN+TWUMa8GYq8TNpOLXBwzzJgt8JzVjYb6pv0cCVYXnwVSrDOQeYXPb/AODLRYz7xhL6f5mzI7wlKPLfRNJa7N+20Yt/L90T60HLXp9Vi+G+JsZDKpnYH5TuFsvdAt7LiPI+BlZrE2+K2KUlFcvAC8gTIA5mMk2K+eUuPXJuXKfomW0zDnZEDfc90/eRQZUB1Hnl6pTwzh+yCOWE9MkNOLU77H/P7KbRAGg+/FVwcBn/AB8kzar7ZTGZ0+9Vmi2i7dU3IASTaWgZ+HNYK8ONgT/pgu8sP9x/ZUVr4ptDz8eEcm5nzOXotY45Mzc4o6gbY0GfPb+FGtHElFvxVGDpiA89/kuTVrW9/wAT3u73GPIZKK5nQLVYPbM3l/o6w/jiyjI1mec/JIPHtj3rt8nR8lyKomXJ/SvYvsZ2WnxxYjpXpjq6Z9Qpdn4lszz2KtNx/wCbZ8pXCyUkpfSvY/sPQzK2LMZ92npqk1GfY2+q4BZ7Y+mZY97D+lzm/Iq4snHFrp/+5jHKoA71yPqpeF+ClkR2CrA1dHQfuVXutrT8ALu4gN/uPZ8JKw1i9oYMe/pSfzAyJ54MgPBau7r7ZaBNJ4cY0B7Q/wDicwsJQa2jVST0Ol9Q6CkByJeT4nCgpQa4atE9S6fmgpKNLVcAl0ADmsNa+MxiLWmWjfcq24c4rFQ4C0znB2XpLMm6POo1nuk4ymOSzdfiINqYajoBOUKZW4ms9KkXmpMcszOwHVVzV0NKy+DByTNoDWgkkABc2tftHtFZxFnZ7toBM/E6BuciB95qhr33VrAmpVc5o1kmOghS8lGscLls2F7ccta4tpNLyDGI9lo/crPVr0fXdNV0jZo0HIALOuvCTlopdltEZ6u26bLGc5SR048cI6Ha9i97WDRpInoNfNC8eD61WvDY0EA5ADbVXFx1Ic3AMT5knqN+6T6LS3bYXB5e8y45krGMmmdEoJrsoLn9lQ1rvn9LJjzWhZw/ZrLENa3lizJjWFprG4Kr404XNsohrX4XNMt5HLQ8u9bcbRzJ8XRFp362nnAcznTmR1wEZ+BV/d1tp1mB9N4c3mDoeRGxXLbLw/bLKHB4c+kBLmYXknODge2QIBnWMswhdNy26jaXOs85OzDjGJpzAeDlohfiVKPJWdia0QotoYCCCAQUVOu4NGMAOjMDSUzWtGSptUZRi7ORcc3OLHahUpABj88OwO7e4q3uq9jUDMJPaGZJzDdwTzjOehO6V7QqgrGmwHMEkqHdtL3QDN+yX9Jk4fKCfAbLCT6OhQpv0aqpWa4AM+FuXKTu6OvyTb3BokmAs9Z75bSqPLzDCzFnsWk/sVkOIuLH2klrZZS5bu6u6dF6uPMvrTezxsuD/Y0tF9f3G7BLKADzu7Rg8R8SyNW3PqGaji7po0dzdFCBSw5c8nyd0dEVxVWTmvlO4eag06kKXSqff8oAVg+9Eh7fv/KeGeiIsTAg1Qor1PrM6qFUUsYyUlKJRJAEiKMpJQARQZULTIJBGhBgjuKIokhlxT4utIAHvSY3IaT4kjNBUyCnjH0Pk/ZrazS2CRhEbo23o5nwH1iE9aLaXMAcC4gZZZBQ6VEgS5pA57LFU9kKDeiwoVMbw4vJ7zlmpF+1XMDcQGHYgyJPORrEoXNctauD7phgfjPZYI2B3OW0q9rcE1jDKj6bS4S0Oc4zGZjs5wji7ujeK4pVszNt4pxURSpN92zcCO1/yOp8SqaraTGHxPeVb8T3S2zlrR7pxMnFTcDpkQW7Z/JUDWrXY+10OMcdlLpWnCP3UQGOp5DRN4ySirGpUdX4MsgbTDtS7U/stWyisbwNeQdTDdwtxTGSyR0TfZJslJS61RrGlzsgBJJ0CztvvGtSdNIMqN3Y44Hg82nQ9yjjjSk4mlaKbmEiC14BBG+RGYVqaXQv8fJP8l2i2bfNFxhtRhPLG2fJOPrNptLyO6MySdI5rnfHNjYw0q9nZSicILGw9rhm0uI1/hX/AAzZK5ph9odmQCGCYG4Lpznpt8lYfWkZq/OL7XWruYwtolpypuIa92eRBcMLieQKi2T2hVmNNOs3tiRiiHA74mp72m3Pgcyq2S17iDMdl2wB5HMxzCxjZcZJyAlx10yHfsO9VSaM3JxfRef9V1qvzccmzqe/oN+sJNK8+y4jXMyfUkqgfWLjOg0A5Dl980xbLcQzAMgdeoGyngDzMK8rxNV36RkOuufqooKaxI8S2XRzN32OyjBTQclByYh4FOsqqMHIOqx3oEWjLYAMyAOv0TFa8x+EE9TkFWEyr7hngu1W4/6FOWAwar+zTaeWI6no0E9E7CirfbHHkO4T6lR3PPNdjur2FUwAbTaHvP5aQDGjpifJPkFe0vY5dw1p1HdXVX/+MBFMVo8+yhiXe7V7FbvcOz7+mebamL0e0rJ357DazAXWWs2rGeCoPdvPQOEtJ78KKHaOYSkkp+2WN9J5ZUY5j2kgtcCCD1BTBCQxJKJE5FKQBygkyggDUVX1XyQIA2yJ8kzZrPUrVGskySBnMAbk9yTUZVs9Qhwc1zTBa4EZjYhW3D1R1eoQ5waDOIgAdkiCB1Oiz0bxSl0iyF9PaaVGliFmBALmkg1SDmS4Z4Z26yui3rcTLbZTTBDHEDDUAktIg98HQ56FYSnRwUvdgdkOOe4zyK2vClvxU4nMZKYytm08dROO3tdVWzVnUqwhzfEOGzmncFRw0mA3MnYLuPF/CTLdRyhtZo7D/mx3Np9Csfd3CQpZRLt3HX+FU5cTPHDmUdg4ew2aq9w7ZYc+Q5LOsp5rsdC7f9MtI1BB7iIXMa934ajm/lcR5FZxlezZwT0TOH7WabgR/ldRua/adRoBMHcFcsstmhW9ntzWfEfHcJN0+jXgmuzod+3I20Uz7t+B8S0jMT1HJYW0VH/7NtpS5nwv+RY/krGwcWMGlVhHU4XDwKVeHFFIiXFpjmQh9+B4pvH5tDnCdKowvD86Y+BxiHCcj5KyvjiOnRaSSFjrbx0XDDSE9dGjx+ipatEVO3WqF52aJgHkBzQlWyJz5y5COKuK3WtzWNnADPedBl4+qqKphoaPzCTzIHyE/NN1aRacgcR0G4HP9h5q4uDhOraHARhYROIgz4CNe/Jb14RwubbbYzcnD77QSR2abc3POg3gcysva3gvOGcMmJ1icp8F3XiKxsst11W0gWhtIgT8UkRJ6yVwN5zWjikjJSbDlDEkoSpGLxI8aalCUAPiogm6acQBb8N2BlSsHVWl1JhBe0OwY+TcUGJ3jblqu88H8Tsrn3VOlToMpthrA6SQNmMDQA0bn0XHeHrM00WRnGIuH6iSB35ALQXLb3U6jS04S0ggjYzyjMGSIT5UdUMEZx/vwdthCEAVAv6+RZaDqpp1KgaQMNJpc7PKYG3VaHCTiEUJqwWwVaTKga9oe0Ow1Bhe2RMObsU8UAYLi32Xstb31GPDXOMw6YBOpa7PfOI3XFuJeHKthtDqFYCQAQ5s4XsOjmk7ZEdCCF6kK5h7c7sa6y0a+WOnV93O5ZUa4x/cweZUtGnNy2cUc1NJ4pqpqoATKCJBAHpW/uD6NpfjqGoHYQIY4AGJgmQc848Fzi28HvsNQvxOLSDMgDKdZBgwuzlqwvtF95Uw0g2KfxT+d2kdw5JySo0xSfJGYp1vEFX3DzIq9k5EaLMULC+k4UjJJ0/cLfcN3M5vafl0XLxdndKa42aSzzGag2qxj3kxr81ZgQFFrPkraStHFB99EZ1Bc14jZgtVTL8U+ea6iAs9xBwU+0vD6QAJgOxGG9DKzr0dEJJbOc1LxAVfVrl/wgn5Lq9h9ktJkOquNV3KMLB4au8fJPXzwe0UjgYAcJiANgr40rIeXk6s4jWaZzSQ2Fa3jdbmEYmkYhlPz6qLTsZnTEeQmPRUpWZSg0xqg8kgZwSJWgslraKZLh2GkZDLEToJ3n5SoLbNWeMLLO4xvTa52GOcAgZc0zaqFWILKgYNyx4BO7sx9hS42VCbiWdhs4q1C8fjOYG30EbdF1W57CG0Wt2Ay1B89Vxm5Lw9zVa7UAiRquzXXeAfSa8ZNcJE8lpij22zHN7RVe0Kj/6fWzmG75nIg6rgbxmV6J4ra2pY6rZHapuHovPNbVaTM4MahElEpKzLAiKNCEAKpHNOpgJ5pQBvPZ5dH9Y19JhpirT7YDy5rnMOpaQDof8A7BdgubhahZwyo4A1Q0S9xkBxGeEadAvN91XpUs9Ztai4sqMMgj1BG4IyIXduDvadZraGtrYaNoGWFxhjjzpvPyOferVMr7JVx8G6BRykoJmIqU1WrBrS5xgNBJJ2AzJSpVffr2f09UPc1ocxzZeYbJBAzQNdswF8+0K0F8Uy1jQToMyNpLpgxyWB46v+pXc0VHYiYd3ASAMIyGZJT18X5TYcu0/kDl3nosjabQXuLnGSSo78nZllBJqCGk1UOadTbmoOYaQSsKCQHrFqbtFjbUb2gDGY6HYo6bk9gWhOigs3CMu9453a2ETHSVdNs5bl6qWEoKeKK5vTINV2SNtnynLrOykssuc+XRKqU4aY1S4j5ehdGygdfvkpIVfdtqLpDhEGP4U9UqId32Gk1KYIzSk3UfvsExEandlMfgYdYkAxPKdE/wC7YyYa0E5ZAAnkJCUDAz1+Sap59s6DQc/v5JUVbYpzMI1zdme7+fkm2pTnE5ndBrUCKu8eFLJaDNWhTc78wGF/97YKpL54PdToAWMnCzP3bjJjfC7c9CtmGI8KTVqgORG2vDf9SDlzXLr7oBtZ8aSXDuOa677QbuFK1Yhk2q3FG2MGHeeR8Vg74uEPpGo09puccxuFyx/CVNiTp0YwoQlPaiXQWFCMBGhCAAjCEJQCYBhGgAlQgC/ubj+22UAUq78I/A+KjPAOmPBaez+3S1gdujQf1h7fk6FzYosSdsVHTK3t1tRHZoUG9T7x3/kFnb69pNutLS19YtYciykBTaRyJGZHiswxhOinWe6S7cD1TtsOkQCjbSJ0B/ZaSxXGwHtdvv08grStdYc3YDpkP4RxFyMS6lCac1XFsu4g5ac/oq+rThKhkWEE5hRJAerKVOE4qi6uJaFf/bqCfyu7LvIq3BVktVsUCgCiRIAcY7NKcUkZISgBNSmDkec+SW2sQYIkcxE+MopRgpDHS9IcJcBsMz37IA5JLn4QTvsgA3nE7CNN/oiqunIaDT6oh2Gxucz9E37xADoMIY02EoIChQalJKBKAMB7WmS2zu5OqDwIb9FhRaTh5d66D7QruFoNNgfhcwOcB/yIGf8AaucW3h20tnECRzbmFhkVvslwb7M3fNhwuLmjI6xsVVELU0bOWmHb6yq69LmwdpmbTtyTUq6GnXTKdGjLEAFoWABKAQARoAARkoJLigQlxSQgUQKBkmhMq9sNVUFF33KurAqRLLljieil089SSotIfcp5mRlWQKtNiBH3Kzlvu3Cfrt4LX0jI5d2vmmLVYQ4ZD9/VJoEzCGl0KC0FS5czmUSmi7NM+xyZGvMZQrO7uILVQ0f7xv5X5+R1Udj5TrZ5Lz4ycdHc4p7NLYfaCx3ZrsNI/m+JvpmFqbLWY9ocxwcDuDIXMjY51hHZrM6kcVKo6meTdPEaLeOf2YywrwdSJSS9YehxlWpmKrRUHNvZd5aFXt38T0K2TXgO/K7su9dVvGcZaMnBousaU0qOHJ1pVioec5IB/EfAfL6+SaqVBOZAaIknToEdSrJ6JCCc+Sjaia1OAIAMJQCQXpOuqAHcfJFKJZ/ji/v6WxvcPjf2Gf8AJ2/gJKBHPeNb0NS2Gqxxw/A0g7My+cqJZONalN2F4xt9UzdtiqV6BDWkuByJ+qebwyymMdqqAH8rTmudy7Kp+Cxr22y2hvw4XHmII8VQVbrObaRk7A7q0/6pTNF7bPTHZGrhJWWst8VKVTE3WdDohRKdeSHedyVKcuLS2NQdFUh40ORW7va+H17M9xpwMJ7Q0XP6uquN+RNUSUcKI1xGh8CnG2jmI9QrEPFNuKP3gO4SSEAJKAKIhBAD9Eq4sLuipqTla2OsOaaEy+ov5BSmZ6qtZamjVwHiltvRu0uP6QSrIourOAFYsZI+4Wc/qKzx/p0i3q8/spNiuirUH+u90flHZHok5pGuP4+TJ+qJdW10ASDUbIQUlly0wIwN8gjUfajr/jcntCjTjMlP0qvPyGSjNpjX+AnaJg5CTz2C84omgnoPVKidz5wE2ygdzHqfNPGlAnSOeaBBf04J0nxyTNpugObsN8svXVTKb8uSU92SAGrstVek0YKhIH4X9oeeoV9YuLAcqrSw89Weeypi7KAlAeq1jlkiHBM2TalNzAAWumHbHqEsFYr3IJBHZPMEg+il2e9a9PRwqAbOGf8AcFss6ezN4fTNcHISqKz8VM0qNcw89W+YVvZ7Wx4ljg4dDK2Uk9GThKO0PowkyhKokVK5/wATX1QrWnBUzbSkNn4S78R/bwWi4u4lZY6ILj2nnC2O7M+C5uLQyqcnAz5qZK1Q4osbTbHv7FEhjP0RKyVuoljzjJJ5lXhuwjNhLT0Re5ef9xoqDrqsVCtFSVlXc9XC+IydkrOycFh7zUqnBSBnqQrC7W2ZjpewtO05hJ4hY+0gNpPDh+VpjzR2uxVSoZvy8qTrNUs9mADQ0584XK6i6Td3B9VnaquDGwZzXPrxoYKjmgyGuInpOStMCIEEaOFQhBagByJS4RIALGeaWMXRJhKYUAHLui0vDNxstDDLoe05t2LeYWdUq7rxfRqB7DmPUcih3XRrilGMvzVo6VYOCGESGiOboAy5EqQy72N2Ue6eJ22imGh0Fv4Dsd45qdiWLb0e7ixw/ZJV4pBsYBoEuU0SgHKDpFoJGJBADIs07iE8ygOXnp4BGakGInuSwTIyXOeFY62nlmSUKdSWweqSXdUQElMQqzOMRyTskqO2rBSjUJ3SGOsPP0S2vUemDuncggB5rtE5iMQmPeBGDKAHst8017kTLZaebTCZqVwDE+SDap5R3ouhljRvy0U9S2o3k7J3mp9l41ouyfLHdcx/cMln3OnXNMVKE7TK2jmkiHCMtoqOO+JDWriaQNOnk0uBIJOplUdn4mwaUqY7hC1huedDHTUeSqrfwu0/gE82dk+Wi3j8heTKXx09MhjjP9MJ5nFQO8KntXDLh8Dp6O7J+hVVaLI9h7TSPl5rqjn/AOHLP4zW7NoL8xflKds96BploAPNYFtQjdSKV5PbutVmi9oweGS0zob79xth4Dguf8V2INq4mCGuHqFLoX2PxDxCF5VG1qZAOYzHeiSxyX47CLnF/loycI0qo1IXIdQEEaCAChGgjTANpSkkBKhAC6VYtMtJBG4Wiu/jaozKoMY56FZpBJpPZrjzTx/qzoFDjSg7XE3vCfPFNn/P6LnCCj60da/9DItpHQzxfZ/zHyQXPESPrQfyGT0jsTARqc0sHp5oILiIAgzVBBIYHNTjXokEAIJzKFR8aoIJAIba5+ET35JfaPxGOjfqggmAA4N0CcNRBBACWAk56KRoEEEAOs05ISEEEANVrMHDMAqvtF0A6GOmo8igghOhp0UN4cNN1LY6sMeio69wO1YQ4cjkfogguiGSQ/rjPaKt9MgwdUUoILqPPapkO0NznmmCEEEAAIQjQQAAEoBBBAgwEqEEEAJckYkEEADGjBRoIGBBBBAj/9k="/>
          <p:cNvSpPr>
            <a:spLocks noChangeAspect="1" noChangeArrowheads="1"/>
          </p:cNvSpPr>
          <p:nvPr/>
        </p:nvSpPr>
        <p:spPr bwMode="auto">
          <a:xfrm>
            <a:off x="63500" y="-841375"/>
            <a:ext cx="2619375" cy="17430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50180" name="AutoShape 4" descr="data:image/jpeg;base64,/9j/4AAQSkZJRgABAQAAAQABAAD/2wCEAAkGBhQSEBUUEhQUFRQUFBQVFxUUFxQUFBUUFBUVFRQVFhQXHCYeFxkjGRQUHy8gJCcpLCwsFR4xNTAqNSYsLCkBCQoKDgwOGg8PGiwiHCQsLCwpLCwpLCwsLCwsLCwsLCwsLCksLCwsLCwsLCksKSwsLCwpLCwpLCkpLCksLCwsLP/AABEIALcBEwMBIgACEQEDEQH/xAAcAAAABwEBAAAAAAAAAAAAAAAAAQIDBAUGBwj/xAA/EAABAwEGAwUGBQMDAwUAAAABAAIRAwQFEiExQQZRYSJxgZGhBxMysdHwQlJiweEUkvEjM3IVosIlQ4Ky0v/EABkBAAMBAQEAAAAAAAAAAAAAAAABAgMEBf/EACcRAAICAgICAgICAwEAAAAAAAABAhEDMRIhQVEEEyIyFWEUI3EF/9oADAMBAAIRAxEAPwDQiiZSyISmVE6Cuk5xgNG6bfd7XKUaUpAoOlNBRXVbnP4U2PeU+avA0jVAgHVWpvyRwXgqWXjlmEbXMccxhPMZKY+7GnMJv+haNUOOOW0Cc4+Rg2aM8RclC1gbJ8WT8pTVWznkPBc7+LB6dGq+RNbVhisTp+yfacs1ALCOYTP9PnJJcf19ry2HgFzz+HNa7No/Jg99Fo62NGnaP6f/ANaeqZdanHIBre/tO+g9UwH8x9B4Jxjh9wPNcsoyjtUdEXGWmJNCfiJJ/UZ/7RkPJHRbpM8yBEDxTjTP3l/Kda0AfspooSG+CX01+X8oNoyM/vuCQXZw3L5oEKLZE9Yg5bwlABM1cQwxGvaxTOHfD1T4f5dfvJAULbPIBD3Q3OfRJa6evojNYT/hACwwD7ASwe4ffmmGuzyac9yYHrn5BONadyB0b9UxCn1B/nJNjPn8v5RgtB0+/FSGxGaNhoj/ANPOvokOhuQEfPz3Up1SdM+uyivZnPy+qGgQhr8vspQbz3QEDme7M+aWGneAPNIYy+iCd/X/ACmrQYbHPfSFL7hPX+TCbqjujzKAK11EgfeaD3dPX5ABPPodfQJOD9X3+ykoaFL9PzQSp/WfvwRJWFEum5SGOSn2WNEk0jyXu9M8vQ81ydY9MCk6NEYU0Mmtek1aM6Jum9PscCloZD/p3BJg7qylRLbbGsbicQANyq5C4jLW5KHab4pU/icJ5DM+izN/cXk5NOBnMfG7u/KFmbbexFPFAGLJoOZI5k/ssJ5/ETph8fq5Gtt/GmcMaI5vz/7VXs4je78Xg1oH7ysFUtLyZxHvVndN61nODMUidw36LKUp+zWCx3XE2DL8J3cCNi0DxnRTbLeOMgHCT5Z+CfsFwOqNBOE+Y8Fe2Th1rRmG+AWanN+TWUMa8GYq8TNpOLXBwzzJgt8JzVjYb6pv0cCVYXnwVSrDOQeYXPb/AODLRYz7xhL6f5mzI7wlKPLfRNJa7N+20Yt/L90T60HLXp9Vi+G+JsZDKpnYH5TuFsvdAt7LiPI+BlZrE2+K2KUlFcvAC8gTIA5mMk2K+eUuPXJuXKfomW0zDnZEDfc90/eRQZUB1Hnl6pTwzh+yCOWE9MkNOLU77H/P7KbRAGg+/FVwcBn/AB8kzar7ZTGZ0+9Vmi2i7dU3IASTaWgZ+HNYK8ONgT/pgu8sP9x/ZUVr4ptDz8eEcm5nzOXotY45Mzc4o6gbY0GfPb+FGtHElFvxVGDpiA89/kuTVrW9/wAT3u73GPIZKK5nQLVYPbM3l/o6w/jiyjI1mec/JIPHtj3rt8nR8lyKomXJ/SvYvsZ2WnxxYjpXpjq6Z9Qpdn4lszz2KtNx/wCbZ8pXCyUkpfSvY/sPQzK2LMZ92npqk1GfY2+q4BZ7Y+mZY97D+lzm/Iq4snHFrp/+5jHKoA71yPqpeF+ClkR2CrA1dHQfuVXutrT8ALu4gN/uPZ8JKw1i9oYMe/pSfzAyJ54MgPBau7r7ZaBNJ4cY0B7Q/wDicwsJQa2jVST0Ol9Q6CkByJeT4nCgpQa4atE9S6fmgpKNLVcAl0ADmsNa+MxiLWmWjfcq24c4rFQ4C0znB2XpLMm6POo1nuk4ymOSzdfiINqYajoBOUKZW4ms9KkXmpMcszOwHVVzV0NKy+DByTNoDWgkkABc2tftHtFZxFnZ7toBM/E6BuciB95qhr33VrAmpVc5o1kmOghS8lGscLls2F7ccta4tpNLyDGI9lo/crPVr0fXdNV0jZo0HIALOuvCTlopdltEZ6u26bLGc5SR048cI6Ha9i97WDRpInoNfNC8eD61WvDY0EA5ADbVXFx1Ic3AMT5knqN+6T6LS3bYXB5e8y45krGMmmdEoJrsoLn9lQ1rvn9LJjzWhZw/ZrLENa3lizJjWFprG4Kr404XNsohrX4XNMt5HLQ8u9bcbRzJ8XRFp362nnAcznTmR1wEZ+BV/d1tp1mB9N4c3mDoeRGxXLbLw/bLKHB4c+kBLmYXknODge2QIBnWMswhdNy26jaXOs85OzDjGJpzAeDlohfiVKPJWdia0QotoYCCCAQUVOu4NGMAOjMDSUzWtGSptUZRi7ORcc3OLHahUpABj88OwO7e4q3uq9jUDMJPaGZJzDdwTzjOehO6V7QqgrGmwHMEkqHdtL3QDN+yX9Jk4fKCfAbLCT6OhQpv0aqpWa4AM+FuXKTu6OvyTb3BokmAs9Z75bSqPLzDCzFnsWk/sVkOIuLH2klrZZS5bu6u6dF6uPMvrTezxsuD/Y0tF9f3G7BLKADzu7Rg8R8SyNW3PqGaji7po0dzdFCBSw5c8nyd0dEVxVWTmvlO4eag06kKXSqff8oAVg+9Eh7fv/KeGeiIsTAg1Qor1PrM6qFUUsYyUlKJRJAEiKMpJQARQZULTIJBGhBgjuKIokhlxT4utIAHvSY3IaT4kjNBUyCnjH0Pk/ZrazS2CRhEbo23o5nwH1iE9aLaXMAcC4gZZZBQ6VEgS5pA57LFU9kKDeiwoVMbw4vJ7zlmpF+1XMDcQGHYgyJPORrEoXNctauD7phgfjPZYI2B3OW0q9rcE1jDKj6bS4S0Oc4zGZjs5wji7ujeK4pVszNt4pxURSpN92zcCO1/yOp8SqaraTGHxPeVb8T3S2zlrR7pxMnFTcDpkQW7Z/JUDWrXY+10OMcdlLpWnCP3UQGOp5DRN4ySirGpUdX4MsgbTDtS7U/stWyisbwNeQdTDdwtxTGSyR0TfZJslJS61RrGlzsgBJJ0CztvvGtSdNIMqN3Y44Hg82nQ9yjjjSk4mlaKbmEiC14BBG+RGYVqaXQv8fJP8l2i2bfNFxhtRhPLG2fJOPrNptLyO6MySdI5rnfHNjYw0q9nZSicILGw9rhm0uI1/hX/AAzZK5ph9odmQCGCYG4Lpznpt8lYfWkZq/OL7XWruYwtolpypuIa92eRBcMLieQKi2T2hVmNNOs3tiRiiHA74mp72m3Pgcyq2S17iDMdl2wB5HMxzCxjZcZJyAlx10yHfsO9VSaM3JxfRef9V1qvzccmzqe/oN+sJNK8+y4jXMyfUkqgfWLjOg0A5Dl980xbLcQzAMgdeoGyngDzMK8rxNV36RkOuufqooKaxI8S2XRzN32OyjBTQclByYh4FOsqqMHIOqx3oEWjLYAMyAOv0TFa8x+EE9TkFWEyr7hngu1W4/6FOWAwar+zTaeWI6no0E9E7CirfbHHkO4T6lR3PPNdjur2FUwAbTaHvP5aQDGjpifJPkFe0vY5dw1p1HdXVX/+MBFMVo8+yhiXe7V7FbvcOz7+mebamL0e0rJ357DazAXWWs2rGeCoPdvPQOEtJ78KKHaOYSkkp+2WN9J5ZUY5j2kgtcCCD1BTBCQxJKJE5FKQBygkyggDUVX1XyQIA2yJ8kzZrPUrVGskySBnMAbk9yTUZVs9Qhwc1zTBa4EZjYhW3D1R1eoQ5waDOIgAdkiCB1Oiz0bxSl0iyF9PaaVGliFmBALmkg1SDmS4Z4Z26yui3rcTLbZTTBDHEDDUAktIg98HQ56FYSnRwUvdgdkOOe4zyK2vClvxU4nMZKYytm08dROO3tdVWzVnUqwhzfEOGzmncFRw0mA3MnYLuPF/CTLdRyhtZo7D/mx3Np9Csfd3CQpZRLt3HX+FU5cTPHDmUdg4ew2aq9w7ZYc+Q5LOsp5rsdC7f9MtI1BB7iIXMa934ajm/lcR5FZxlezZwT0TOH7WabgR/ldRua/adRoBMHcFcsstmhW9ntzWfEfHcJN0+jXgmuzod+3I20Uz7t+B8S0jMT1HJYW0VH/7NtpS5nwv+RY/krGwcWMGlVhHU4XDwKVeHFFIiXFpjmQh9+B4pvH5tDnCdKowvD86Y+BxiHCcj5KyvjiOnRaSSFjrbx0XDDSE9dGjx+ipatEVO3WqF52aJgHkBzQlWyJz5y5COKuK3WtzWNnADPedBl4+qqKphoaPzCTzIHyE/NN1aRacgcR0G4HP9h5q4uDhOraHARhYROIgz4CNe/Jb14RwubbbYzcnD77QSR2abc3POg3gcysva3gvOGcMmJ1icp8F3XiKxsst11W0gWhtIgT8UkRJ6yVwN5zWjikjJSbDlDEkoSpGLxI8aalCUAPiogm6acQBb8N2BlSsHVWl1JhBe0OwY+TcUGJ3jblqu88H8Tsrn3VOlToMpthrA6SQNmMDQA0bn0XHeHrM00WRnGIuH6iSB35ALQXLb3U6jS04S0ggjYzyjMGSIT5UdUMEZx/vwdthCEAVAv6+RZaDqpp1KgaQMNJpc7PKYG3VaHCTiEUJqwWwVaTKga9oe0Ow1Bhe2RMObsU8UAYLi32Xstb31GPDXOMw6YBOpa7PfOI3XFuJeHKthtDqFYCQAQ5s4XsOjmk7ZEdCCF6kK5h7c7sa6y0a+WOnV93O5ZUa4x/cweZUtGnNy2cUc1NJ4pqpqoATKCJBAHpW/uD6NpfjqGoHYQIY4AGJgmQc848Fzi28HvsNQvxOLSDMgDKdZBgwuzlqwvtF95Uw0g2KfxT+d2kdw5JySo0xSfJGYp1vEFX3DzIq9k5EaLMULC+k4UjJJ0/cLfcN3M5vafl0XLxdndKa42aSzzGag2qxj3kxr81ZgQFFrPkraStHFB99EZ1Bc14jZgtVTL8U+ea6iAs9xBwU+0vD6QAJgOxGG9DKzr0dEJJbOc1LxAVfVrl/wgn5Lq9h9ktJkOquNV3KMLB4au8fJPXzwe0UjgYAcJiANgr40rIeXk6s4jWaZzSQ2Fa3jdbmEYmkYhlPz6qLTsZnTEeQmPRUpWZSg0xqg8kgZwSJWgslraKZLh2GkZDLEToJ3n5SoLbNWeMLLO4xvTa52GOcAgZc0zaqFWILKgYNyx4BO7sx9hS42VCbiWdhs4q1C8fjOYG30EbdF1W57CG0Wt2Ay1B89Vxm5Lw9zVa7UAiRquzXXeAfSa8ZNcJE8lpij22zHN7RVe0Kj/6fWzmG75nIg6rgbxmV6J4ra2pY6rZHapuHovPNbVaTM4MahElEpKzLAiKNCEAKpHNOpgJ5pQBvPZ5dH9Y19JhpirT7YDy5rnMOpaQDof8A7BdgubhahZwyo4A1Q0S9xkBxGeEadAvN91XpUs9Ztai4sqMMgj1BG4IyIXduDvadZraGtrYaNoGWFxhjjzpvPyOferVMr7JVx8G6BRykoJmIqU1WrBrS5xgNBJJ2AzJSpVffr2f09UPc1ocxzZeYbJBAzQNdswF8+0K0F8Uy1jQToMyNpLpgxyWB46v+pXc0VHYiYd3ASAMIyGZJT18X5TYcu0/kDl3nosjabQXuLnGSSo78nZllBJqCGk1UOadTbmoOYaQSsKCQHrFqbtFjbUb2gDGY6HYo6bk9gWhOigs3CMu9453a2ETHSVdNs5bl6qWEoKeKK5vTINV2SNtnynLrOykssuc+XRKqU4aY1S4j5ehdGygdfvkpIVfdtqLpDhEGP4U9UqId32Gk1KYIzSk3UfvsExEandlMfgYdYkAxPKdE/wC7YyYa0E5ZAAnkJCUDAz1+Sap59s6DQc/v5JUVbYpzMI1zdme7+fkm2pTnE5ndBrUCKu8eFLJaDNWhTc78wGF/97YKpL54PdToAWMnCzP3bjJjfC7c9CtmGI8KTVqgORG2vDf9SDlzXLr7oBtZ8aSXDuOa677QbuFK1Yhk2q3FG2MGHeeR8Vg74uEPpGo09puccxuFyx/CVNiTp0YwoQlPaiXQWFCMBGhCAAjCEJQCYBhGgAlQgC/ubj+22UAUq78I/A+KjPAOmPBaez+3S1gdujQf1h7fk6FzYosSdsVHTK3t1tRHZoUG9T7x3/kFnb69pNutLS19YtYciykBTaRyJGZHiswxhOinWe6S7cD1TtsOkQCjbSJ0B/ZaSxXGwHtdvv08grStdYc3YDpkP4RxFyMS6lCac1XFsu4g5ac/oq+rThKhkWEE5hRJAerKVOE4qi6uJaFf/bqCfyu7LvIq3BVktVsUCgCiRIAcY7NKcUkZISgBNSmDkec+SW2sQYIkcxE+MopRgpDHS9IcJcBsMz37IA5JLn4QTvsgA3nE7CNN/oiqunIaDT6oh2Gxucz9E37xADoMIY02EoIChQalJKBKAMB7WmS2zu5OqDwIb9FhRaTh5d66D7QruFoNNgfhcwOcB/yIGf8AaucW3h20tnECRzbmFhkVvslwb7M3fNhwuLmjI6xsVVELU0bOWmHb6yq69LmwdpmbTtyTUq6GnXTKdGjLEAFoWABKAQARoAARkoJLigQlxSQgUQKBkmhMq9sNVUFF33KurAqRLLljieil089SSotIfcp5mRlWQKtNiBH3Kzlvu3Cfrt4LX0jI5d2vmmLVYQ4ZD9/VJoEzCGl0KC0FS5czmUSmi7NM+xyZGvMZQrO7uILVQ0f7xv5X5+R1Udj5TrZ5Lz4ycdHc4p7NLYfaCx3ZrsNI/m+JvpmFqbLWY9ocxwcDuDIXMjY51hHZrM6kcVKo6meTdPEaLeOf2YywrwdSJSS9YehxlWpmKrRUHNvZd5aFXt38T0K2TXgO/K7su9dVvGcZaMnBousaU0qOHJ1pVioec5IB/EfAfL6+SaqVBOZAaIknToEdSrJ6JCCc+Sjaia1OAIAMJQCQXpOuqAHcfJFKJZ/ji/v6WxvcPjf2Gf8AJ2/gJKBHPeNb0NS2Gqxxw/A0g7My+cqJZONalN2F4xt9UzdtiqV6BDWkuByJ+qebwyymMdqqAH8rTmudy7Kp+Cxr22y2hvw4XHmII8VQVbrObaRk7A7q0/6pTNF7bPTHZGrhJWWst8VKVTE3WdDohRKdeSHedyVKcuLS2NQdFUh40ORW7va+H17M9xpwMJ7Q0XP6uquN+RNUSUcKI1xGh8CnG2jmI9QrEPFNuKP3gO4SSEAJKAKIhBAD9Eq4sLuipqTla2OsOaaEy+ov5BSmZ6qtZamjVwHiltvRu0uP6QSrIourOAFYsZI+4Wc/qKzx/p0i3q8/spNiuirUH+u90flHZHok5pGuP4+TJ+qJdW10ASDUbIQUlly0wIwN8gjUfajr/jcntCjTjMlP0qvPyGSjNpjX+AnaJg5CTz2C84omgnoPVKidz5wE2ygdzHqfNPGlAnSOeaBBf04J0nxyTNpugObsN8svXVTKb8uSU92SAGrstVek0YKhIH4X9oeeoV9YuLAcqrSw89Weeypi7KAlAeq1jlkiHBM2TalNzAAWumHbHqEsFYr3IJBHZPMEg+il2e9a9PRwqAbOGf8AcFss6ezN4fTNcHISqKz8VM0qNcw89W+YVvZ7Wx4ljg4dDK2Uk9GThKO0PowkyhKokVK5/wATX1QrWnBUzbSkNn4S78R/bwWi4u4lZY6ILj2nnC2O7M+C5uLQyqcnAz5qZK1Q4osbTbHv7FEhjP0RKyVuoljzjJJ5lXhuwjNhLT0Re5ef9xoqDrqsVCtFSVlXc9XC+IydkrOycFh7zUqnBSBnqQrC7W2ZjpewtO05hJ4hY+0gNpPDh+VpjzR2uxVSoZvy8qTrNUs9mADQ0584XK6i6Td3B9VnaquDGwZzXPrxoYKjmgyGuInpOStMCIEEaOFQhBagByJS4RIALGeaWMXRJhKYUAHLui0vDNxstDDLoe05t2LeYWdUq7rxfRqB7DmPUcih3XRrilGMvzVo6VYOCGESGiOboAy5EqQy72N2Ue6eJ22imGh0Fv4Dsd45qdiWLb0e7ixw/ZJV4pBsYBoEuU0SgHKDpFoJGJBADIs07iE8ygOXnp4BGakGInuSwTIyXOeFY62nlmSUKdSWweqSXdUQElMQqzOMRyTskqO2rBSjUJ3SGOsPP0S2vUemDuncggB5rtE5iMQmPeBGDKAHst8017kTLZaebTCZqVwDE+SDap5R3ouhljRvy0U9S2o3k7J3mp9l41ouyfLHdcx/cMln3OnXNMVKE7TK2jmkiHCMtoqOO+JDWriaQNOnk0uBIJOplUdn4mwaUqY7hC1huedDHTUeSqrfwu0/gE82dk+Wi3j8heTKXx09MhjjP9MJ5nFQO8KntXDLh8Dp6O7J+hVVaLI9h7TSPl5rqjn/AOHLP4zW7NoL8xflKds96BploAPNYFtQjdSKV5PbutVmi9oweGS0zob79xth4Dguf8V2INq4mCGuHqFLoX2PxDxCF5VG1qZAOYzHeiSxyX47CLnF/loycI0qo1IXIdQEEaCAChGgjTANpSkkBKhAC6VYtMtJBG4Wiu/jaozKoMY56FZpBJpPZrjzTx/qzoFDjSg7XE3vCfPFNn/P6LnCCj60da/9DItpHQzxfZ/zHyQXPESPrQfyGT0jsTARqc0sHp5oILiIAgzVBBIYHNTjXokEAIJzKFR8aoIJAIba5+ET35JfaPxGOjfqggmAA4N0CcNRBBACWAk56KRoEEEAOs05ISEEEANVrMHDMAqvtF0A6GOmo8igghOhp0UN4cNN1LY6sMeio69wO1YQ4cjkfogguiGSQ/rjPaKt9MgwdUUoILqPPapkO0NznmmCEEEAAIQjQQAAEoBBBAgwEqEEEAJckYkEEADGjBRoIGBBBBAj/9k="/>
          <p:cNvSpPr>
            <a:spLocks noChangeAspect="1" noChangeArrowheads="1"/>
          </p:cNvSpPr>
          <p:nvPr/>
        </p:nvSpPr>
        <p:spPr bwMode="auto">
          <a:xfrm>
            <a:off x="63500" y="-841375"/>
            <a:ext cx="2619375" cy="17430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50182" name="Picture 6" descr="http://farm8.staticflickr.com/7166/6822119577_fc307d9a29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340768"/>
            <a:ext cx="3793654" cy="2529103"/>
          </a:xfrm>
          <a:prstGeom prst="rect">
            <a:avLst/>
          </a:prstGeom>
          <a:noFill/>
        </p:spPr>
      </p:pic>
      <p:sp>
        <p:nvSpPr>
          <p:cNvPr id="50184" name="AutoShape 8" descr="data:image/jpeg;base64,/9j/4AAQSkZJRgABAQAAAQABAAD/2wCEAAkGBhQSEBQUEBAVFRAPFBQVFBEQFBQXExUTFRUWFBQUEhIYHCYfGRokGRQSHy8gIycpLCwuGB4xNTAqNSYrLCkBCQoKDgwOGg8PGiwkHyUsKSovLywpLCwpKSosKiktLCkpLDUsNCkpKSktLCkpLCkpLCwsNCwpMCkpLCwsLCwpLP/AABEIAOEA4QMBIgACEQEDEQH/xAAcAAEAAQUBAQAAAAAAAAAAAAAAAQIDBAUGBwj/xABEEAABAwIDBAYGCAUCBgMAAAABAAIDBBESITEFQVFhBgcTInGBMkJSkaGxFCMzQ2KCwdEkcpKi8BVTFmODw9LxCFSy/8QAGgEBAAMBAQEAAAAAAAAAAAAAAAECAwQFBv/EAC4RAAICAQMCAwcFAQEAAAAAAAABAhEDBCExEkEiUaEFE2FxkbHwMsHR4fEjFP/aAAwDAQACEQMRAD8A9xREQBERAEREARUOeBqdPd715z0w666alxMpR9KmGV2G0LT+KX1vBt/EJZaMXLhHo5cuV291obPpLtlqWukH3UH1j78DhyB8SF8+dJesfaFcSJpnCJ2kEF2R24EDN35iVq6bZxdYSWY12hcQCL5XAPgclWTo3xYVJ0+T1jbH/wAh91JR5bn1D/8Ats/8lp9l9fFSJ71cbXwOsCyAdk5merHXOLLc4+YXE7L2OHysh9KWVzGtxnAwFzg0Bz8z5816rQdRNwDNUMjNwcMEePTcXyWuPy5qilfBrPFHHtNUz0Do70hpK6ISU8okHrNc49ow7xJG43b8juJC23YReyz3N/zeFynRzqqpKR7ZPrJpmWwvldYCwtcMYAD+a67EQt9kbt3DT5BS15HH8iz9Hi9mP3NQUrNwtb2XEf8A5KvdiOAyz03qk0jfZHll8lFEWU/RiPRkePEhw/uBUEyD2X+9h/UfJVCmt6LnDTf70OMbw4eFipAG0APtGuZzcBh/rFx77LJY8EXBuDvGnvWN9KANnAt5kZe8Kg0I1jJY4749D4t9E+5WsGci13018f2rbtH3kYJHi9mZb4i48FnRzBwBaQQdCDcHwKlMgrREUgIiIAiIgCIiAIiIAiKCUAK0nSnpfT0EPaVMlr5MjbnJIeDGb/HQbytZ086wYtnx4QA+qeO5FfIDTHIdzeWp3cV87ba2xLWVbpKh5e+wzOQA1wtGgbnoqOaWx14dLLJUnw3XzOq6YdYlRtC7cRipjpBGfSH/ADXavPLTkuUfSMYLyG34Rqcr+A3e8Xsh2gyMDs+9K4ekb2ZlmAN+qxXvvm595H5XOZHP/Pcufdu2eynjUejEkq7+ZkxV7H9xsPZjc+93E2tmSOZ96VWygRia52P8RvnzWNA1zMi4kE8VtmuyB52P6fFZZJuL8J6Gj0uPLjayx8XnW/oYUEhydo5u8atI335HNfUHRirmlpIX1TAyd7AXtbffoSDoSLEjcTZeI9WPR4VVeMYBhg+teCMjhIDGniC63k0r6BaujDdWeN7WlFSjjXK7/nnySpRFueMERSEKkKQpslkBQWA6hWnU9vQOHPPK49x/RX1JUUTZjtnsPrBYjf6u7PkMwrElCWkugIY45lp+zf8AzN3H8Qz8VmPjB1F/H5hY8gdGBgzYNWn0vynjySgTR7SDiWPGCUC5jdvHtMPrN5jzss26181OyZgvcEZtcMnsdmLg6g5ee9UUle5jxFPbG70JALNktu/C+27fqEsGzRQCpViAiIgCIiAIiICCVxXWZ1is2ZB3bPq5QeyiOgGhkk/CPicuJG/6T9Io6KnfNJnbJjN73n0Wj/MgCvljpTtGWrqJJ53XkebngAPRYwcAMgFXqV0bw085Q60tjIZtV9RKZZXGSWRxLnPzJJ4/tuyWslktiyIfKTbk29ref6Jsi/f5Nvbmpe+0kbn6YQSTzvn8ljxJo9i3LDCS27etX9y05gAuDxbcctf85qKUAXudfhbeqmBuYD+G4geV+SrsL2FueYJ8MlLfYzjBWpL+S7C65AtYa24Dd79VtKh+GLm7JYlBB3jzzW82R0clrqlsMI0Fy83wsb6zncsx4mw3rkl4ppI9/B/w00sknu9j07qO2bhpJZiM5pQ0H8EY/wDJ7/cvS1rejuw2UlNHBFctiba51cSS5zjzLiStku+KpUfGZ8nvMjmSiIrGIUhLKUICIiAAIiICFCqUFAY0tNbvR2Ds8vVcTqTbfzVD2MnjLXt1tdpyc12o00I3ELLWLUwEd9lsQ1ByDm7wT8lVoksUNa5knYTm77ExynLtWjj+Mbxv1C2oK1lTTNqIbZgmzmuGTmPGjhwIPvU7H2kXh0cotPCbPA0IPoyN/C4Z+8InToPzNmiIrkBERAFTI6wuTYDedPNVLBre+ezObSLvHFt8mkb7kHyBG9AfPnWV05NbWgMP8LA7BGfa3PkI5nTkBxK5arhuV0vWV0MNFUnC3+Gnu6I+z7URPEXFuItztu+hXVNNVQxzVE5ihkALGNYDK5m5xLsmgixGuS5ZRk3aPo8WfFixdMn4e37nAQANba1r3vzVG1IyLEbgLeFtDyXuO0upymNO5sBeJ8i2SV1wbeq5rQBY8bXHPRecbV6DVkTLyUr8LTgxNAcOVsJJtzt81RxlCSZ24tRg1GKWNOuKvZnDs7Nx7zXNPLNv7rKhMY9FrneIwhdLs/q4rJSMFHKA71nsMbR4l9lvqvqirY48bY45SG3LI5Lv8ACBiPgVLt8JmGP3eN+KcE/kv89DQ9Eej762oZC0BocbuIHosGbnHj79SF710X6Iw0MZbCCXPsXyPILnEaaaDXIcStN1adETSU/aTNtU1ADnC1uzj1ZHY6HeeeW5dotceNR37nme0Nc80vdwfhXq/MBSiLY8qwiKUIJREQBERAEREAUEKUQFKKVCAwp3dk7GG9x5GMjccgHfIHesbbcDm4aiIXkgviaPvItXs5n1hzHNbWRtwQRcHKyw6GUhzmOFsB7uVgWbsPh3R/mVWr2JTMujqmyxtew3ZIA5p4g5q+uc2TJ9Hqn0x+ymDpqfln9dEPAkOHJxXRqyDVMIiKSCl7rC+4cVh0wuC46yd7wHqj3YfO6r2g67Qz/cdh/LYuf/AGhw81WoZKNbt3o9DWRiOpZjYHNeBcghzb7xxBIPIlbFkYAsMgNANAOACqClC1uqIsllKIQERShUhSiBAFKKUAsiKbIBZQpRAQilQgCIiAIiIBZQpuoQELB2i0MtKBnHqBvYSMV8jewufJZyh7bgjiCMjb4oDR9K4C6nE0Oc1I4Tx29YNH1jfB0ZcPct1Q1jZY2SMN2SNa9p5OFx81z+0tryQUc0kUTZJKa94nFwBYLY95OTcRAv6u7Razqj28KikeywBp5DhaDfDFIS9jQd4BxjwAQtTqzu0UWRSUswXuvNyjYPe8/swf1K+sWlNzI72pHDyYBH82H3rJCoWKgpVIVSsSEREICIiEEoEUhASiWWBtbawhDRhL5ZThihZbFI617C+QaBclxyaBc7gQM+6wnbbgvYTNcRqGHGR4ht7LEj2O6XvVjhI69xC2/0dnABh+0P4n35Bui2scQaLNFgNA3IeQQGO3a8JNu1aCdA/u38MVrrLDlDmXFjmOB09ywZKAs70Bwn2PuneLPV8W2530QGwRYtFXB9we7Iw2ew2u0nQ3GrSMwd/iCBlICEUqEARFBQAqERAERaXpbt76HSSTZFzQAxrtHSONmg8t55BQ3RaEXOSiuWa7phtP6PBUuJ+0gcGZNwh7hgAJve9zfTeeC8/wCqHaXZV/Z6NqI3MH8zO+0+Ng8ea4+u28aiSR0ri58pL3Ecb3yBvYWuLDcLK70b2qIa2lkByZNH3h6JaXAOF+IbfJYxncj2smijiwSXUm+T6ZuiowlFueFZqWzFtMHDJzhiztrI/Fvy9ZZlLVskYHxva9jhcPaQWkcQRkte6/0WICxJbABc2BJDNf2+BWto+jEkez54SY3TVL5JCxl2wNdIQTGy4NmWba5G85KC51DX30+CqXm03QqbF3dl0jW9/KKrkBJdhwm7mZWwnIW9I2svSWjJASiIpICIiEAKq6gKbIA51hcmwGpPDiuc6L3qC6tfrUZU4P3dID9XbnJ9o7xaPVCq6wqox7Mqi02c6LsweBlc2G/963VFTiONjGizY2taANAGjCAPIIC499shqVSKa/pEnlnb3JHm48rLICgGN9Et6JI8Cfloqo5Do7XloRxV+yxqnLCd4I9xyPwKAwtsNMdp2XvACXgevDrI228gd8c229Y32cb7i4IIOYI0IOhUOHHTetZ0VeTSxtJ+yMkN+UEr4R8IwpBtlClCgIUFSoKAhERAQSvH+t3payX+FYHfw8l5HOBbd4aQGtB1ADr30NxZewkLyjrl6Mju1TLDGRHKOLgDgf8A0gtPg1Z5f0no+zen/wBC6ud6+Z5LSMwyC1scgOJxBOFrtwA8h5qxpm0EEW72LukAHUcSbFZZAEwJuO9wzsDoL5X0WI6MmTId1xN891zb4W96zg9rPR1GNRlJV+f33PoX/j0e0Pei8P8A9WPE/H9kW3Uzweg+lNmWMEWV/qo9f5G2WUsXZR+pYPZGH+g4D8llhCpIVSpCqVgEREICIiEAKoKkKUBzXWXAX7Kq8Iu5kYkA49i9sx+DCt5s6sEsTJGm7ZGNcDxDgCPgQr9RCHtc1wu14LXA6FpyI911xPQGtNNJLsuc/WUhJp3O+9pHG8Tm8S2+E8LIDsg7DJno8XHiNQslWZoA8WPkRqDxCw3Tzx5GLtW+1GWh3mxxHwJUEmzKxah13NaONz4BYzayZ+TYCz8Urm5flaSSsunp8IzN3H0ncf2CAuPcAMzYcVp+hji6ijefv3SzD+WeaSZv9r2rD6Y1xeGUULrVFeSy7dYqf7+c8LMJA/E5oXRU1OI2NYwWYxoa1o0DWiwA8gFKILqgqVCAKLKUQFKKVCALlusjZXb7Omt6cI7Zttfq7lw/pLl1KhzbggjIjRQ1ao0xTeOamuzs+YIoxKQd4IuM8rZ7s7EA6LCnZYnA0ZEi+ow31BPK/wD7XpfTrq++iyCppW/w7nd+O1+yJ0LfwX0vobDS1vO56htjn3i02FhcmxtuXFTg6PrOvHqoPLdeHf19S3/p54IvZf8AgAcCi7dz5PrfxO4oxbtG+zK/+89r/wBxZIVgi0zv+YwO82HC74OjWRZQ+ShIUqFKkkIiKSAiIhAVShAUBUCuc6Y9EBWNY+KQw1tMS6nqG+q7ex49aN28eY336NEBwWzesY07xT7Yi+i1GgmIJppvxxS6Z8DmLrtabaMcgxRyNc072uBHzU1uz45mFk0bJI3askaHNPi05Lkp+qDZxcTHFJCT/wDWnljHk3FYeQQHXzVbGi7ntaBvJA/VcpX9YDZHmDZrPplVoezP1EX4p5/RaBwGeWQuqIOqKgBBkZNNbdUVEz2+bcQB8wusodnRwsDIImRxt0ZE1rWjwa3JAanoz0aNPjmnk7atqLdtNazQB6MMLfUibc2GpNyczlvkRAFCIgCIiAKFKghAQiIgMTamzxPE6Nx7jxZwyzbvH/rP9fHto9WM0E0WN7HQzVccLQCe0LXPyJGG3oNcTnuXti5/aQ7XaNLHupmTVLvEjsIvi+U+Sq4pu2dGHUTxxlGL2fJ0OPx+H7opxKFpRzWY20hYNf8A7bhf+R3ddfkLh35VdCuzRhwIIuHAgjkcisKhccOFxu+M4HcyND5tLT5qjJMlSoClEWCIikgIiIQFKIgJBUhUqQgKrJdQmJASii6XQEoserrWRMc+V7WMYLue8gNA4knJa7o90rgrGvdTvxCJ5a64IO6zg054TfI2Gh4IT0urNwiXS6EBERAEKIgIUKoqlAFo+jbe1nqqndJIIYz/AMqnu0kcjIZSsrpBXOigd2f20hEcQ4yyHCz3HveDSszZWzmwQxxM9GJgaDvNhmTzJufNRyyTKsiIrEUiVr6oYJA/1ZLMfyP3bveS38zeC2Ct1EQc0tcLtcCCOIOqAoClYlFKc43m8kepPrNPov8AOxB5tcstVJCIospBKIiEBSoUoAiIgJuouoWh6Z9K2UFMZXd6R12xR73vtf8ApAzJ4cyEbovCDm1GPLNvWV7ImF8sjWMbq57g1vvK4qu646RjnCNksgbo8BrWnwxG9vJeN122KislL55nPOebicLd9mN0b4BW55A0WFhZck87TqJ9LpfY+PoeTM9vp/vobfpb07lrJLzO7jT3IQT2bPLefxHPw0Wq2X0hfA8SQv7ORosHMyNuB3EcisA17txvfwvZWX1w+8Z6XEYXeIKpFNu2dcsuOEeiDSj5Nbfud/Q9cFaxwxSskHsyRt+bA0/FegdEus+Opu2pwQPFsN3dx97iwLtDplzXzw5hY4FrsTHeiTr/ACu5rexSWjJ8P3V5TlCnyYY9Jg1XVFx6Wu6/K3PqQFLrz7oj1m0v0WJtVPgmYzC9z2uwnCSGnGARmAPitzW9ZWz44y/6ZG8AXDYjjeeTWDO/uXUpJ8HzeXTZMcnFp/Tk6gFSSuP6B9O/9SdUfVCNsLmYBe7ix+LN+6927ss99rnrlKdmU4OD6Zck3UItftiucxrWRW7ec4I77jq6Rw9louT5DehQxoR9Iqy/WKiuxnB07h9Y78jSG+LncFvlibMoWwxNjZowWudSdXOceJNyeZWWiQCIikBERAYe0KQus9n2kebQcg4G2JhPA2Ge4hp3JS1Ae0ObzBByIIyc1w3EG4IWWVrquAscZIwTe3aRt9YDIPaPbAH5gANQ20MGYitwzh7Q5pu0i4I0KuISEREICXREARRdQ65Bsc9x57jZCTXbf6RQ0cRkndYeq0em925rG7z8BvXz/wBK+kklfO6WTJrcmMGYYzXC3nnmd/utRtraUs1RIamUySMc9mLd3XFtmD1W3F7BYUDbtNxrcfFc87ktj39Jjhp95K5P7fASSBjbDctVUPc46E8Gj5k7lsK8fpfwutcZQ5tmm5G69rnisoRrc9LU6hZfCnS7L+Cy+QA5jP4eAH7oXgtsR3SW2I3a3PiqZ4n4rnIcyMuVgULm4bHiDlkCbaD36rdLueY5vdPb5lRhwFjASRLhcLjNpvb5YluWzAiwPdabF24nfnwGQWppondpif6ThaNo10tccABv8VG1XYGNY3S+Z4nX5krOUeppHXgy+4xzyJbeX2+u7+Co2H0gX7puOPxyUVre4HaHENN4+V1q6CXct3JAHhrScjmbfDNUkuiaR14ZvVYZP8T/AKO56k6zDWyMv9vCcuLmOa4fAvXtwXy50R22aashluT2MgxAb2G7Xj+kuX062rYWdpiHZluLGTZuG18V+Fs10we1HzntCNzU0uV6omrqmxsc95s1ouT8gBvJOVt6xdk0ji4zyi0sgs1h+6iBu1n8x1dzy3BW6aE1D2yvBELDeGN2Rcd00gPicLTpqc7W3AC0o84lERSQEREAREQBQQpRAa6aldGS+IXBzfFl3j7TL5B/wdvsc1egqGvF2m48CCCNQQcwRwKyiFiVNDnjjOGTQnVrgNA8b/HUfBQwXkWNFVZ4XjC/2To7mx3rD4jeAsi6AlWaulbIx0cjcTJGlrmnQtIsQfK6vIgPnPp1sao2RWfw80rYJbuglbI8OAuMUbiDYlvxBB3lKPri2jGPt2yW/wB6JhPvaGle2dOejDa6hlhIHaWxQuIzbK3NhHjm08nFfLcwsbOFnA2I3gjW6pI79O4yi1JGxjr8cz8RzeSb7r3JKrpq8tJsAQTe2h/zRYDaN1w5tr3uB4I+Q6aZ6HQHwKpFpM780Zygm9q4+RsaqUvAMfdIvdrtDyB0PmsSKJw0YG34WCwWSuYe8CA7MX0IOhHLVbCGtAtfQpKL7EYcuN023ff87B1KbZn0tQL/ABtqhY1mdrv3X3btNBuVbq8cVjQd91z6IPx3BUV1bOuThaWPeT9PiZVJGc3O9N/wG4BY+04S4ZZ2t8clenqLLDjqnXuDmPA/A5EX3FTBNvqKaqcY4/dJ/nmWqRha7/PFdBTy3IPgtHTTknDa9zqdctfBdh0d6MT1cmGBhIGrjk1o5lWzw6ins3U+6i7e1mmh2eTO4Mbdxe7CBqSTlZfQPQrYU4oqeOtt9QwWiG8hxLDLxwjCA3TK5vla50R6v4aO73DHUOzMh9U8GDd4rqwFbHBrk8/W6uOXwY1sgApRFqeaEREAREQBERAEREAREQFqana8WcLjgViuhez0Tjb7Lz3x4P3+efNZ6KKBhR1QJto72XCzvIb/ABFwr6qmgDhZwBHMXVgURHoSEcn94fHvfFV3RJcXzj1zdGvo20XPYLRVY7VttMd7Sj+rvfnC+icbxqy/Njh8nW+ZXnXXPsGSspoTTwvfNDK67cNj2b2HEbusD3ms0Ki0aY3TPD6arFhc571NS3tLFg72/mFFR0cq4z36SYf9J5+IFlZZ2jTYxuAHtNcPmFV41do9SOubj7vJwWZqGQ6MPlZUihk9g/BbqE4vRY423WOXKyzKbZU8hAbBIf8Apvt8lDnKPkXjpsGR9TbX0Oabs+Qn0TnxIH6rZRUjwLAAW3k/Oy62g6DV0mlI8X9Z2Fo887/BdLs3qbqXfbSRxjeBdx/RZPJOW1HXjx6PB4vefa/seW/6S8nvPA5AErZ7J6GyzuwwRvkP4RYDxdu969w2R1S0kVjIHTOHt5Nv/KF2NLRMjaGxsa1o3NAAWkY5Hy6OHPqtMn/zi2/Ns8q6K9SLGESVhuf9qMm35nH9F6nQ7NjhYGQsaxjdGtFgspFslR5eTLLI9/6CIisZBERAEREAREQBERAEREAREQBERAFCIqvkFAUIitIlGtr9StLKiLglydMCIVtqHciJEP8AQbjijlCLthwc3crUoisivYBSiISEREAREQBERAEREB//2Q=="/>
          <p:cNvSpPr>
            <a:spLocks noChangeAspect="1" noChangeArrowheads="1"/>
          </p:cNvSpPr>
          <p:nvPr/>
        </p:nvSpPr>
        <p:spPr bwMode="auto">
          <a:xfrm>
            <a:off x="63500" y="-685800"/>
            <a:ext cx="1438275" cy="14382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512840"/>
            <a:ext cx="5352256" cy="334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90" name="Picture 14" descr="http://t3.gstatic.com/images?q=tbn:ANd9GcToKVstzujZBlUsL7UXD_Z538QVPoGdhReTYQ8DMAHLRQJ4gy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284984"/>
            <a:ext cx="1800225" cy="2543175"/>
          </a:xfrm>
          <a:prstGeom prst="rect">
            <a:avLst/>
          </a:prstGeom>
          <a:noFill/>
        </p:spPr>
      </p:pic>
      <p:pic>
        <p:nvPicPr>
          <p:cNvPr id="50186" name="Picture 10" descr="http://www.coverdude.com/covers/lana-del-rey-born-to-die-2012-cd-cover-8963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1844824"/>
            <a:ext cx="2081808" cy="2081808"/>
          </a:xfrm>
          <a:prstGeom prst="rect">
            <a:avLst/>
          </a:prstGeom>
          <a:noFill/>
        </p:spPr>
      </p:pic>
      <p:pic>
        <p:nvPicPr>
          <p:cNvPr id="50188" name="Picture 12" descr="http://www.radio1.be/sites/default/files/imagecache/image_medium/images/articles/lana-del-rey-born-to-di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340768"/>
            <a:ext cx="1730896" cy="1730896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51984" y="4437112"/>
            <a:ext cx="3192016" cy="1995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2243" y="5209381"/>
            <a:ext cx="5967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r>
              <a:rPr lang="nl-BE" sz="1000">
                <a:solidFill>
                  <a:srgbClr val="5F5F5F"/>
                </a:solidFill>
                <a:latin typeface="Trebuchet MS" pitchFamily="34" charset="0"/>
                <a:ea typeface="ＭＳ Ｐゴシック" pitchFamily="34" charset="-128"/>
              </a:rPr>
              <a:t>Source: Flanders District of Creativity </a:t>
            </a:r>
            <a:br>
              <a:rPr lang="nl-BE" sz="1000">
                <a:solidFill>
                  <a:srgbClr val="5F5F5F"/>
                </a:solidFill>
                <a:latin typeface="Trebuchet MS" pitchFamily="34" charset="0"/>
                <a:ea typeface="ＭＳ Ｐゴシック" pitchFamily="34" charset="-128"/>
              </a:rPr>
            </a:br>
            <a:r>
              <a:rPr lang="nl-BE" sz="1000">
                <a:solidFill>
                  <a:srgbClr val="5F5F5F"/>
                </a:solidFill>
                <a:latin typeface="Trebuchet MS" pitchFamily="34" charset="0"/>
                <a:ea typeface="ＭＳ Ｐゴシック" pitchFamily="34" charset="-128"/>
              </a:rPr>
              <a:t>“The Creative Economy: Challenges and opportunities for the DC Regions”, april 2006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08520" y="1967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achtergrond</a:t>
            </a:r>
          </a:p>
        </p:txBody>
      </p:sp>
      <p:pic>
        <p:nvPicPr>
          <p:cNvPr id="27" name="Picture 2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49694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vision on Sustainable use of Materials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628800"/>
            <a:ext cx="1171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Sufficiency</a:t>
            </a:r>
            <a:endParaRPr lang="nl-BE" sz="160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9752" y="314096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One-on-one</a:t>
            </a:r>
            <a:r>
              <a:rPr lang="nl-BE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</a:t>
            </a:r>
            <a:endParaRPr lang="nl-BE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16288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Resilient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cycles</a:t>
            </a:r>
            <a:endParaRPr lang="nl-BE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7704" y="213285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Industrial </a:t>
            </a:r>
            <a:r>
              <a:rPr lang="nl-BE" sz="24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Symbiosis</a:t>
            </a:r>
            <a:endParaRPr lang="nl-BE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263691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Closed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cycles</a:t>
            </a:r>
            <a:endParaRPr lang="nl-BE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270892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thinking</a:t>
            </a:r>
            <a:endParaRPr lang="nl-BE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378904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ecodesign</a:t>
            </a:r>
            <a:endParaRPr lang="nl-BE" dirty="0" smtClean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3645024"/>
            <a:ext cx="273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Biocycle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vs.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Technocycle</a:t>
            </a:r>
            <a:endParaRPr lang="nl-BE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6056" y="4437112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Sharing</a:t>
            </a:r>
            <a:r>
              <a:rPr lang="nl-BE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the </a:t>
            </a:r>
            <a:r>
              <a:rPr lang="nl-BE" sz="24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r>
              <a:rPr lang="nl-BE" sz="2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4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owning</a:t>
            </a:r>
            <a:endParaRPr lang="nl-BE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9672" y="486916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Sustainable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choices</a:t>
            </a:r>
            <a:r>
              <a:rPr lang="nl-BE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made easy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8024" y="5229200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</a:t>
            </a:r>
            <a:r>
              <a:rPr lang="nl-BE" sz="28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800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</a:t>
            </a:r>
            <a:endParaRPr lang="nl-BE" sz="280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79712" y="5733256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</a:t>
            </a:r>
            <a:r>
              <a:rPr lang="nl-BE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exchange of </a:t>
            </a:r>
            <a:r>
              <a:rPr lang="nl-BE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equipment</a:t>
            </a:r>
            <a:endParaRPr lang="nl-BE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7704" y="414908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Service-based</a:t>
            </a:r>
            <a:r>
              <a:rPr lang="nl-BE" sz="2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sz="200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economy</a:t>
            </a:r>
            <a:endParaRPr lang="nl-BE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Program Files\Microsoft Office\MEDIA\CAGCAT10\j028536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3"/>
            <a:ext cx="1109387" cy="1368152"/>
          </a:xfrm>
          <a:prstGeom prst="rect">
            <a:avLst/>
          </a:prstGeom>
          <a:noFill/>
        </p:spPr>
      </p:pic>
      <p:pic>
        <p:nvPicPr>
          <p:cNvPr id="1027" name="Picture 3" descr="C:\Program Files\Microsoft Office\MEDIA\CAGCAT10\j018560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229200"/>
            <a:ext cx="922630" cy="923544"/>
          </a:xfrm>
          <a:prstGeom prst="rect">
            <a:avLst/>
          </a:prstGeom>
          <a:noFill/>
        </p:spPr>
      </p:pic>
      <p:sp>
        <p:nvSpPr>
          <p:cNvPr id="20" name="Down Arrow 19"/>
          <p:cNvSpPr/>
          <p:nvPr/>
        </p:nvSpPr>
        <p:spPr bwMode="auto">
          <a:xfrm>
            <a:off x="107504" y="2708920"/>
            <a:ext cx="648072" cy="2304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6176" y="2348880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</a:t>
            </a:r>
            <a:r>
              <a:rPr lang="nl-BE" sz="1600" baseline="-25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nl-BE" sz="1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-looping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basic</a:t>
            </a:r>
            <a:r>
              <a:rPr lang="nl-BE" dirty="0" smtClean="0"/>
              <a:t> </a:t>
            </a:r>
            <a:r>
              <a:rPr lang="nl-BE" dirty="0" err="1" smtClean="0"/>
              <a:t>principles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sz="3200" dirty="0" err="1" smtClean="0"/>
              <a:t>Urban</a:t>
            </a:r>
            <a:r>
              <a:rPr lang="nl-BE" sz="3200" dirty="0" smtClean="0"/>
              <a:t> </a:t>
            </a:r>
            <a:r>
              <a:rPr lang="nl-BE" sz="3200" dirty="0" err="1" smtClean="0"/>
              <a:t>Mining</a:t>
            </a:r>
            <a:r>
              <a:rPr lang="nl-BE" sz="3200" dirty="0" smtClean="0"/>
              <a:t> - </a:t>
            </a:r>
            <a:r>
              <a:rPr lang="nl-BE" sz="3200" dirty="0" err="1" smtClean="0"/>
              <a:t>Minimise</a:t>
            </a:r>
            <a:r>
              <a:rPr lang="nl-BE" sz="3200" dirty="0" smtClean="0"/>
              <a:t> </a:t>
            </a:r>
            <a:r>
              <a:rPr lang="nl-BE" sz="3200" dirty="0" err="1" smtClean="0"/>
              <a:t>primary</a:t>
            </a:r>
            <a:r>
              <a:rPr lang="nl-BE" sz="3200" dirty="0" smtClean="0"/>
              <a:t> </a:t>
            </a:r>
            <a:r>
              <a:rPr lang="nl-BE" sz="3200" dirty="0" err="1" smtClean="0"/>
              <a:t>need</a:t>
            </a:r>
            <a:r>
              <a:rPr lang="nl-BE" sz="3200" dirty="0" smtClean="0"/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3200" dirty="0" smtClean="0"/>
              <a:t>Resource </a:t>
            </a:r>
            <a:r>
              <a:rPr lang="nl-BE" sz="3200" dirty="0" err="1" smtClean="0"/>
              <a:t>effective</a:t>
            </a:r>
            <a:r>
              <a:rPr lang="nl-BE" sz="3200" dirty="0" smtClean="0"/>
              <a:t> </a:t>
            </a:r>
            <a:r>
              <a:rPr lang="nl-BE" sz="3200" dirty="0" err="1" smtClean="0"/>
              <a:t>production</a:t>
            </a:r>
            <a:endParaRPr lang="nl-BE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nl-BE" sz="3200" dirty="0" err="1" smtClean="0"/>
              <a:t>Closed</a:t>
            </a:r>
            <a:r>
              <a:rPr lang="nl-BE" sz="3200" dirty="0" smtClean="0"/>
              <a:t> </a:t>
            </a:r>
            <a:r>
              <a:rPr lang="nl-BE" sz="3200" dirty="0" err="1" smtClean="0"/>
              <a:t>lean</a:t>
            </a:r>
            <a:r>
              <a:rPr lang="nl-BE" sz="3200" dirty="0" smtClean="0"/>
              <a:t> </a:t>
            </a:r>
            <a:r>
              <a:rPr lang="nl-BE" sz="3200" dirty="0" err="1" smtClean="0"/>
              <a:t>material</a:t>
            </a:r>
            <a:r>
              <a:rPr lang="nl-BE" sz="3200" dirty="0" smtClean="0"/>
              <a:t> loops</a:t>
            </a:r>
          </a:p>
          <a:p>
            <a:pPr marL="457200" indent="-457200">
              <a:buFont typeface="+mj-lt"/>
              <a:buAutoNum type="arabicPeriod"/>
            </a:pPr>
            <a:r>
              <a:rPr lang="nl-BE" sz="3200" dirty="0" smtClean="0"/>
              <a:t>Life </a:t>
            </a:r>
            <a:r>
              <a:rPr lang="nl-BE" sz="3200" dirty="0" err="1" smtClean="0"/>
              <a:t>cycle</a:t>
            </a:r>
            <a:r>
              <a:rPr lang="nl-BE" sz="3200" dirty="0" smtClean="0"/>
              <a:t> thinking: </a:t>
            </a:r>
            <a:r>
              <a:rPr lang="nl-BE" sz="3200" dirty="0" err="1" smtClean="0"/>
              <a:t>assessment</a:t>
            </a:r>
            <a:r>
              <a:rPr lang="nl-BE" sz="3200" dirty="0" smtClean="0"/>
              <a:t> and </a:t>
            </a:r>
            <a:r>
              <a:rPr lang="nl-BE" sz="3200" dirty="0" err="1" smtClean="0"/>
              <a:t>strategies</a:t>
            </a:r>
            <a:endParaRPr lang="nl-B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Societal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Challenges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Sustainable use of Materials: what?</a:t>
            </a:r>
            <a:endParaRPr lang="en-GB" noProof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67AF3E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Urban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Mining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Sustainable use of Materials: what?</a:t>
            </a:r>
            <a:endParaRPr lang="en-GB" noProof="0" dirty="0"/>
          </a:p>
        </p:txBody>
      </p:sp>
      <p:grpSp>
        <p:nvGrpSpPr>
          <p:cNvPr id="3" name="Group 9"/>
          <p:cNvGrpSpPr/>
          <p:nvPr/>
        </p:nvGrpSpPr>
        <p:grpSpPr>
          <a:xfrm>
            <a:off x="6804248" y="4221088"/>
            <a:ext cx="1080120" cy="1440160"/>
            <a:chOff x="6804248" y="4221088"/>
            <a:chExt cx="1080120" cy="1440160"/>
          </a:xfrm>
        </p:grpSpPr>
        <p:cxnSp>
          <p:nvCxnSpPr>
            <p:cNvPr id="8" name="Straight Connector 7"/>
            <p:cNvCxnSpPr/>
            <p:nvPr/>
          </p:nvCxnSpPr>
          <p:spPr bwMode="auto">
            <a:xfrm flipH="1">
              <a:off x="6804248" y="4221088"/>
              <a:ext cx="1080120" cy="144016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6804248" y="4221088"/>
              <a:ext cx="1080120" cy="144016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625088" y="1340768"/>
            <a:ext cx="360868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resources</a:t>
            </a:r>
          </a:p>
          <a:p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Recycle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stocks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Sustainable use of Materials: what?</a:t>
            </a:r>
            <a:endParaRPr lang="en-GB" noProof="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58513" y="1340768"/>
            <a:ext cx="318548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Minimise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endPara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Substitute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scarce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materials</a:t>
            </a:r>
            <a:endPara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Functionalise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materials</a:t>
            </a:r>
            <a:endPara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F58220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Closed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Lean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Material</a:t>
            </a:r>
            <a:r>
              <a:rPr lang="nl-BE" sz="2400" dirty="0" smtClean="0">
                <a:solidFill>
                  <a:schemeClr val="bg1"/>
                </a:solidFill>
              </a:rPr>
              <a:t> Loops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Sustainable use of Materials: what?</a:t>
            </a:r>
            <a:endParaRPr lang="en-GB" noProof="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48616" y="1340768"/>
            <a:ext cx="319538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Upcycle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end-of-life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</a:t>
            </a:r>
            <a:endPara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up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cycles</a:t>
            </a:r>
            <a:endPara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Waste-to-product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 l="14131" t="17411" r="14131" b="9138"/>
          <a:stretch>
            <a:fillRect/>
          </a:stretch>
        </p:blipFill>
        <p:spPr bwMode="auto">
          <a:xfrm>
            <a:off x="1984248" y="1124712"/>
            <a:ext cx="6135726" cy="488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Material</a:t>
            </a:r>
            <a:r>
              <a:rPr lang="nl-BE" sz="2400" dirty="0" smtClean="0">
                <a:solidFill>
                  <a:schemeClr val="bg1"/>
                </a:solidFill>
              </a:rPr>
              <a:t> Life </a:t>
            </a:r>
            <a:r>
              <a:rPr lang="nl-BE" sz="2400" dirty="0" err="1" smtClean="0">
                <a:solidFill>
                  <a:schemeClr val="bg1"/>
                </a:solidFill>
              </a:rPr>
              <a:t>Cycle</a:t>
            </a:r>
            <a:r>
              <a:rPr lang="nl-BE" sz="2400" dirty="0" smtClean="0">
                <a:solidFill>
                  <a:schemeClr val="bg1"/>
                </a:solidFill>
              </a:rPr>
              <a:t> Thinking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GB" noProof="0" dirty="0" smtClean="0"/>
              <a:t>Sustainable use of Materials: what?</a:t>
            </a:r>
            <a:endParaRPr lang="en-GB" noProof="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792224" y="1040861"/>
            <a:ext cx="6504470" cy="504056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1268760"/>
            <a:ext cx="25955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</a:t>
            </a:r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BE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</a:t>
            </a:r>
            <a:endParaRPr lang="nl-BE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business models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3755404" y="3057085"/>
            <a:ext cx="1645920" cy="164592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600" b="1" i="0" u="none" strike="noStrike" cap="small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Sustainable use of Materials: basic principles</a:t>
            </a:r>
            <a:endParaRPr lang="en-GB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67AF3E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Research </a:t>
            </a:r>
            <a:r>
              <a:rPr lang="nl-BE" sz="2400" dirty="0" err="1" smtClean="0">
                <a:solidFill>
                  <a:schemeClr val="bg1"/>
                </a:solidFill>
              </a:rPr>
              <a:t>Programme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575763" y="1484784"/>
            <a:ext cx="1944216" cy="1944216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600" b="1" i="0" u="none" strike="noStrike" cap="small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776149" y="3668774"/>
            <a:ext cx="1944216" cy="1944216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600" b="1" i="0" u="none" strike="noStrike" cap="small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411760" y="3668774"/>
            <a:ext cx="1944216" cy="19442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600" b="1" i="0" u="none" strike="noStrike" cap="small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1654" y="1928095"/>
            <a:ext cx="1645920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Closed</a:t>
            </a:r>
            <a:r>
              <a:rPr lang="nl-BE" sz="2500" b="1" cap="small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lean</a:t>
            </a:r>
            <a:endParaRPr lang="nl-BE" sz="2500" b="1" cap="small" dirty="0" smtClean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ts val="2600"/>
              </a:lnSpc>
            </a:pP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material</a:t>
            </a:r>
            <a:endParaRPr lang="nl-BE" sz="2500" b="1" cap="small" dirty="0" smtClean="0">
              <a:solidFill>
                <a:schemeClr val="bg1"/>
              </a:solidFill>
              <a:latin typeface="+mj-lt"/>
            </a:endParaRPr>
          </a:p>
          <a:p>
            <a:pPr algn="ctr">
              <a:lnSpc>
                <a:spcPts val="2600"/>
              </a:lnSpc>
            </a:pPr>
            <a:r>
              <a:rPr lang="nl-BE" sz="2500" b="1" cap="small" dirty="0" smtClean="0">
                <a:solidFill>
                  <a:schemeClr val="bg1"/>
                </a:solidFill>
                <a:latin typeface="+mj-lt"/>
              </a:rPr>
              <a:t>loops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0165" y="4273127"/>
            <a:ext cx="164592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Urban</a:t>
            </a:r>
            <a:r>
              <a:rPr lang="nl-BE" sz="2500" b="1" cap="small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Mining</a:t>
            </a:r>
            <a:endParaRPr lang="nl-BE" sz="2500" b="1" cap="small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4077073"/>
            <a:ext cx="201168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nl-BE" sz="2500" b="1" cap="small" dirty="0" smtClean="0">
                <a:solidFill>
                  <a:schemeClr val="bg1"/>
                </a:solidFill>
                <a:latin typeface="+mj-lt"/>
              </a:rPr>
              <a:t>Resource </a:t>
            </a: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Effective</a:t>
            </a:r>
            <a:r>
              <a:rPr lang="nl-BE" sz="2500" b="1" cap="small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2500" b="1" cap="small" dirty="0" err="1" smtClean="0">
                <a:solidFill>
                  <a:schemeClr val="bg1"/>
                </a:solidFill>
                <a:latin typeface="+mj-lt"/>
              </a:rPr>
              <a:t>Production</a:t>
            </a:r>
            <a:endParaRPr lang="nl-BE" sz="2500" b="1" cap="small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6029" y="3368867"/>
            <a:ext cx="1737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nl-BE" sz="2400" b="1" cap="small" dirty="0" err="1" smtClean="0">
                <a:solidFill>
                  <a:schemeClr val="bg1"/>
                </a:solidFill>
                <a:latin typeface="+mj-lt"/>
              </a:rPr>
              <a:t>Material</a:t>
            </a:r>
            <a:r>
              <a:rPr lang="nl-BE" sz="2400" b="1" cap="small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2400" b="1" cap="small" dirty="0" err="1" smtClean="0">
                <a:solidFill>
                  <a:schemeClr val="bg1"/>
                </a:solidFill>
                <a:latin typeface="+mj-lt"/>
              </a:rPr>
              <a:t>life</a:t>
            </a:r>
            <a:r>
              <a:rPr lang="nl-BE" sz="2400" b="1" cap="small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nl-BE" sz="2400" b="1" cap="small" dirty="0" err="1" smtClean="0">
                <a:solidFill>
                  <a:schemeClr val="bg1"/>
                </a:solidFill>
                <a:latin typeface="+mj-lt"/>
              </a:rPr>
              <a:t>cycle</a:t>
            </a:r>
            <a:r>
              <a:rPr lang="nl-BE" sz="2400" b="1" cap="small" dirty="0" smtClean="0">
                <a:solidFill>
                  <a:schemeClr val="bg1"/>
                </a:solidFill>
                <a:latin typeface="+mj-lt"/>
              </a:rPr>
              <a:t> thinking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 bwMode="auto">
          <a:xfrm>
            <a:off x="2771800" y="953110"/>
            <a:ext cx="5040560" cy="4968552"/>
          </a:xfrm>
          <a:prstGeom prst="ellipse">
            <a:avLst/>
          </a:prstGeom>
          <a:solidFill>
            <a:schemeClr val="bg2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600" b="1" i="0" u="none" strike="noStrike" cap="small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2158" y="1700808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0" b="1" cap="small" dirty="0" err="1" smtClean="0">
                <a:solidFill>
                  <a:schemeClr val="bg1"/>
                </a:solidFill>
                <a:latin typeface="+mj-lt"/>
              </a:rPr>
              <a:t>Material</a:t>
            </a:r>
            <a:r>
              <a:rPr lang="nl-BE" sz="6000" b="1" cap="small" dirty="0" smtClean="0">
                <a:solidFill>
                  <a:schemeClr val="bg1"/>
                </a:solidFill>
                <a:latin typeface="+mj-lt"/>
              </a:rPr>
              <a:t>  Life </a:t>
            </a:r>
            <a:r>
              <a:rPr lang="nl-BE" sz="6000" b="1" cap="small" dirty="0" err="1" smtClean="0">
                <a:solidFill>
                  <a:schemeClr val="bg1"/>
                </a:solidFill>
                <a:latin typeface="+mj-lt"/>
              </a:rPr>
              <a:t>Cycle</a:t>
            </a:r>
            <a:r>
              <a:rPr lang="nl-BE" sz="6000" b="1" cap="small" dirty="0" smtClean="0">
                <a:solidFill>
                  <a:schemeClr val="bg1"/>
                </a:solidFill>
                <a:latin typeface="+mj-lt"/>
              </a:rPr>
              <a:t> Thinking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1830167" y="332656"/>
          <a:ext cx="6990305" cy="5791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05730"/>
                <a:gridCol w="1800200"/>
                <a:gridCol w="1800200"/>
                <a:gridCol w="1584175"/>
              </a:tblGrid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Materials</a:t>
                      </a:r>
                      <a:r>
                        <a:rPr lang="nl-BE" sz="1600" b="1" kern="1200" cap="small" baseline="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Technology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Secondary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raw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materials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Transition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management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Environment,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safety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292" y="1196752"/>
            <a:ext cx="1265932" cy="126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08920"/>
            <a:ext cx="1284473" cy="124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008" y="4179292"/>
            <a:ext cx="1265932" cy="126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/>
          <a:lstStyle/>
          <a:p>
            <a:r>
              <a:rPr lang="nl-BE" dirty="0" err="1" smtClean="0"/>
              <a:t>Today’s</a:t>
            </a:r>
            <a:r>
              <a:rPr lang="nl-BE" dirty="0" smtClean="0"/>
              <a:t> </a:t>
            </a:r>
            <a:r>
              <a:rPr lang="nl-BE" dirty="0" err="1" smtClean="0"/>
              <a:t>challenges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088232"/>
          </a:xfrm>
        </p:spPr>
        <p:txBody>
          <a:bodyPr/>
          <a:lstStyle/>
          <a:p>
            <a:r>
              <a:rPr lang="nl-BE" dirty="0" err="1" smtClean="0"/>
              <a:t>Socio-economic</a:t>
            </a:r>
            <a:r>
              <a:rPr lang="nl-BE" dirty="0" smtClean="0"/>
              <a:t>: </a:t>
            </a:r>
          </a:p>
          <a:p>
            <a:pPr lvl="1"/>
            <a:r>
              <a:rPr lang="nl-BE" sz="1800" dirty="0" err="1" smtClean="0"/>
              <a:t>fast</a:t>
            </a:r>
            <a:r>
              <a:rPr lang="nl-BE" sz="1800" dirty="0" smtClean="0"/>
              <a:t> </a:t>
            </a:r>
            <a:r>
              <a:rPr lang="nl-BE" sz="1800" dirty="0" err="1" smtClean="0"/>
              <a:t>growing</a:t>
            </a:r>
            <a:r>
              <a:rPr lang="nl-BE" sz="1800" dirty="0" smtClean="0"/>
              <a:t> </a:t>
            </a:r>
            <a:r>
              <a:rPr lang="nl-BE" sz="1800" dirty="0" err="1" smtClean="0"/>
              <a:t>population</a:t>
            </a:r>
            <a:r>
              <a:rPr lang="nl-BE" sz="1800" dirty="0" smtClean="0"/>
              <a:t> </a:t>
            </a:r>
          </a:p>
          <a:p>
            <a:pPr lvl="1"/>
            <a:r>
              <a:rPr lang="nl-BE" sz="1800" dirty="0" err="1" smtClean="0"/>
              <a:t>economic</a:t>
            </a:r>
            <a:r>
              <a:rPr lang="nl-BE" sz="1800" dirty="0" smtClean="0"/>
              <a:t> crisis, </a:t>
            </a:r>
            <a:r>
              <a:rPr lang="nl-BE" sz="1800" dirty="0" err="1" smtClean="0"/>
              <a:t>financial</a:t>
            </a:r>
            <a:r>
              <a:rPr lang="nl-BE" sz="1800" dirty="0" smtClean="0"/>
              <a:t> crisis</a:t>
            </a:r>
          </a:p>
          <a:p>
            <a:r>
              <a:rPr lang="nl-BE" dirty="0" err="1" smtClean="0"/>
              <a:t>Environmental</a:t>
            </a:r>
            <a:r>
              <a:rPr lang="nl-BE" dirty="0" smtClean="0"/>
              <a:t>: </a:t>
            </a:r>
          </a:p>
          <a:p>
            <a:pPr lvl="1"/>
            <a:r>
              <a:rPr lang="nl-BE" sz="1800" dirty="0" err="1" smtClean="0"/>
              <a:t>global</a:t>
            </a:r>
            <a:r>
              <a:rPr lang="nl-BE" sz="1800" dirty="0" smtClean="0"/>
              <a:t> warming, </a:t>
            </a:r>
            <a:r>
              <a:rPr lang="nl-BE" sz="1800" dirty="0" err="1" smtClean="0"/>
              <a:t>pollution</a:t>
            </a:r>
            <a:endParaRPr lang="nl-BE" sz="1800" dirty="0" smtClean="0"/>
          </a:p>
          <a:p>
            <a:r>
              <a:rPr lang="nl-BE" dirty="0" err="1" smtClean="0"/>
              <a:t>Availability</a:t>
            </a:r>
            <a:r>
              <a:rPr lang="nl-BE" dirty="0" smtClean="0"/>
              <a:t> of </a:t>
            </a:r>
            <a:r>
              <a:rPr lang="nl-BE" dirty="0" err="1" smtClean="0"/>
              <a:t>natural</a:t>
            </a:r>
            <a:r>
              <a:rPr lang="nl-BE" dirty="0" smtClean="0"/>
              <a:t> resources:</a:t>
            </a:r>
          </a:p>
          <a:p>
            <a:pPr lvl="1"/>
            <a:r>
              <a:rPr lang="nl-BE" dirty="0" smtClean="0"/>
              <a:t> </a:t>
            </a:r>
            <a:r>
              <a:rPr lang="nl-BE" sz="1800" dirty="0" err="1" smtClean="0"/>
              <a:t>energy</a:t>
            </a:r>
            <a:r>
              <a:rPr lang="nl-BE" sz="1800" dirty="0" smtClean="0"/>
              <a:t>, water, </a:t>
            </a:r>
            <a:r>
              <a:rPr lang="nl-BE" sz="1800" dirty="0" err="1" smtClean="0"/>
              <a:t>raw</a:t>
            </a:r>
            <a:r>
              <a:rPr lang="nl-BE" sz="1800" dirty="0" smtClean="0"/>
              <a:t> </a:t>
            </a:r>
            <a:r>
              <a:rPr lang="nl-BE" sz="1800" dirty="0" err="1" smtClean="0"/>
              <a:t>materials</a:t>
            </a:r>
            <a:endParaRPr lang="nl-BE" sz="1800" dirty="0" smtClean="0"/>
          </a:p>
          <a:p>
            <a:r>
              <a:rPr lang="nl-BE" dirty="0" err="1" smtClean="0"/>
              <a:t>Geo-political</a:t>
            </a:r>
            <a:r>
              <a:rPr lang="nl-BE" dirty="0" smtClean="0"/>
              <a:t> </a:t>
            </a:r>
            <a:r>
              <a:rPr lang="nl-BE" dirty="0" err="1" smtClean="0"/>
              <a:t>situation</a:t>
            </a:r>
            <a:r>
              <a:rPr lang="nl-BE" dirty="0" smtClean="0"/>
              <a:t>: </a:t>
            </a:r>
          </a:p>
          <a:p>
            <a:pPr lvl="1"/>
            <a:r>
              <a:rPr lang="nl-BE" sz="1800" dirty="0" err="1" smtClean="0"/>
              <a:t>access</a:t>
            </a:r>
            <a:r>
              <a:rPr lang="nl-BE" sz="1800" dirty="0" smtClean="0"/>
              <a:t> to </a:t>
            </a:r>
            <a:r>
              <a:rPr lang="nl-BE" sz="1800" dirty="0" err="1" smtClean="0"/>
              <a:t>energy</a:t>
            </a:r>
            <a:r>
              <a:rPr lang="nl-BE" sz="1800" dirty="0" smtClean="0"/>
              <a:t>, water and </a:t>
            </a:r>
            <a:r>
              <a:rPr lang="nl-BE" sz="1800" dirty="0" err="1" smtClean="0"/>
              <a:t>material</a:t>
            </a:r>
            <a:r>
              <a:rPr lang="nl-BE" sz="1800" dirty="0" smtClean="0"/>
              <a:t> resources</a:t>
            </a:r>
          </a:p>
          <a:p>
            <a:r>
              <a:rPr lang="nl-BE" dirty="0" smtClean="0"/>
              <a:t>Health and </a:t>
            </a:r>
            <a:r>
              <a:rPr lang="nl-BE" dirty="0" err="1" smtClean="0"/>
              <a:t>safety</a:t>
            </a:r>
            <a:r>
              <a:rPr lang="nl-BE" dirty="0" smtClean="0"/>
              <a:t>: </a:t>
            </a:r>
          </a:p>
          <a:p>
            <a:pPr lvl="1"/>
            <a:r>
              <a:rPr lang="nl-BE" sz="1800" dirty="0" err="1" smtClean="0"/>
              <a:t>working</a:t>
            </a:r>
            <a:r>
              <a:rPr lang="nl-BE" sz="1800" dirty="0" smtClean="0"/>
              <a:t> </a:t>
            </a:r>
            <a:r>
              <a:rPr lang="nl-BE" sz="1800" dirty="0" err="1" smtClean="0"/>
              <a:t>conditions</a:t>
            </a:r>
            <a:r>
              <a:rPr lang="nl-BE" sz="1800" dirty="0" smtClean="0"/>
              <a:t> </a:t>
            </a:r>
          </a:p>
          <a:p>
            <a:pPr lvl="1"/>
            <a:r>
              <a:rPr lang="nl-BE" sz="1800" dirty="0" smtClean="0"/>
              <a:t>product </a:t>
            </a:r>
            <a:r>
              <a:rPr lang="nl-BE" sz="1800" dirty="0" err="1" smtClean="0"/>
              <a:t>safety</a:t>
            </a:r>
            <a:r>
              <a:rPr lang="nl-BE" sz="1800" dirty="0" smtClean="0"/>
              <a:t>, long term impacts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1" y="692696"/>
            <a:ext cx="3998591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Content Placeholder 6" descr="IMG_7338small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07904" y="1628800"/>
            <a:ext cx="2560830" cy="1920623"/>
          </a:xfrm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1043608" y="1340768"/>
            <a:ext cx="2098576" cy="4525963"/>
          </a:xfrm>
        </p:spPr>
        <p:txBody>
          <a:bodyPr/>
          <a:lstStyle/>
          <a:p>
            <a:r>
              <a:rPr lang="nl-BE" sz="2000" b="1" dirty="0" err="1" smtClean="0"/>
              <a:t>Separation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technologies</a:t>
            </a:r>
            <a:endParaRPr lang="nl-BE" sz="2000" b="1" dirty="0" smtClean="0"/>
          </a:p>
          <a:p>
            <a:r>
              <a:rPr lang="nl-BE" sz="2000" b="1" dirty="0" smtClean="0"/>
              <a:t>Hazard </a:t>
            </a:r>
            <a:r>
              <a:rPr lang="nl-BE" sz="2000" b="1" dirty="0" err="1" smtClean="0"/>
              <a:t>assessment</a:t>
            </a:r>
            <a:endParaRPr lang="nl-BE" sz="2000" b="1" dirty="0" smtClean="0"/>
          </a:p>
          <a:p>
            <a:r>
              <a:rPr lang="nl-BE" sz="2000" b="1" dirty="0" err="1" smtClean="0"/>
              <a:t>Evaluation</a:t>
            </a:r>
            <a:r>
              <a:rPr lang="nl-BE" sz="2000" b="1" dirty="0" smtClean="0"/>
              <a:t> of </a:t>
            </a:r>
            <a:r>
              <a:rPr lang="nl-BE" sz="2000" b="1" dirty="0" err="1" smtClean="0"/>
              <a:t>options</a:t>
            </a:r>
            <a:r>
              <a:rPr lang="nl-BE" sz="2000" b="1" dirty="0" smtClean="0"/>
              <a:t> and </a:t>
            </a:r>
            <a:r>
              <a:rPr lang="nl-BE" sz="2000" b="1" dirty="0" err="1" smtClean="0"/>
              <a:t>strategies</a:t>
            </a:r>
            <a:endParaRPr lang="nl-BE" sz="2000" b="1" dirty="0" smtClean="0"/>
          </a:p>
          <a:p>
            <a:r>
              <a:rPr lang="nl-BE" sz="2000" b="1" dirty="0" err="1" smtClean="0"/>
              <a:t>Inventory</a:t>
            </a:r>
            <a:r>
              <a:rPr lang="nl-BE" sz="2000" b="1" dirty="0" smtClean="0"/>
              <a:t> of </a:t>
            </a:r>
            <a:r>
              <a:rPr lang="nl-BE" sz="2000" b="1" dirty="0" err="1" smtClean="0"/>
              <a:t>potential</a:t>
            </a:r>
            <a:endParaRPr lang="nl-BE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67AF3E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Urban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Mining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aertssen.be/files/projects/D01%20DB%20HMaey%20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492896"/>
            <a:ext cx="3203848" cy="240288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938775" y="5301208"/>
            <a:ext cx="620522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BE" b="1" dirty="0" smtClean="0"/>
              <a:t>BEBAT</a:t>
            </a:r>
            <a:r>
              <a:rPr lang="nl-BE" dirty="0" smtClean="0"/>
              <a:t>: recycling </a:t>
            </a:r>
            <a:r>
              <a:rPr lang="nl-BE" dirty="0" err="1" smtClean="0"/>
              <a:t>options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consumer</a:t>
            </a:r>
            <a:r>
              <a:rPr lang="nl-BE" dirty="0" smtClean="0"/>
              <a:t> </a:t>
            </a:r>
            <a:r>
              <a:rPr lang="nl-BE" dirty="0" err="1" smtClean="0"/>
              <a:t>batteries</a:t>
            </a:r>
            <a:endParaRPr lang="nl-BE" dirty="0" smtClean="0"/>
          </a:p>
          <a:p>
            <a:r>
              <a:rPr lang="nl-BE" b="1" dirty="0" smtClean="0"/>
              <a:t>Philips, </a:t>
            </a:r>
            <a:r>
              <a:rPr lang="nl-BE" b="1" dirty="0" err="1" smtClean="0"/>
              <a:t>Umicore</a:t>
            </a:r>
            <a:r>
              <a:rPr lang="nl-BE" dirty="0" smtClean="0"/>
              <a:t>: recycling and design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dismantling</a:t>
            </a:r>
            <a:r>
              <a:rPr lang="nl-BE" dirty="0" smtClean="0"/>
              <a:t> of LED </a:t>
            </a:r>
            <a:r>
              <a:rPr lang="nl-BE" dirty="0" err="1" smtClean="0"/>
              <a:t>TVs</a:t>
            </a:r>
            <a:endParaRPr lang="nl-BE" dirty="0" smtClean="0"/>
          </a:p>
          <a:p>
            <a:r>
              <a:rPr lang="nl-BE" b="1" dirty="0" err="1" smtClean="0"/>
              <a:t>Machiels</a:t>
            </a:r>
            <a:r>
              <a:rPr lang="nl-BE" dirty="0" smtClean="0"/>
              <a:t>: </a:t>
            </a:r>
            <a:r>
              <a:rPr lang="nl-BE" dirty="0" err="1" smtClean="0"/>
              <a:t>enhanced</a:t>
            </a:r>
            <a:r>
              <a:rPr lang="nl-BE" dirty="0" smtClean="0"/>
              <a:t> </a:t>
            </a:r>
            <a:r>
              <a:rPr lang="nl-BE" dirty="0" err="1" smtClean="0"/>
              <a:t>landfill</a:t>
            </a:r>
            <a:r>
              <a:rPr lang="nl-BE" dirty="0" smtClean="0"/>
              <a:t> </a:t>
            </a:r>
            <a:r>
              <a:rPr lang="nl-BE" dirty="0" err="1" smtClean="0"/>
              <a:t>mining</a:t>
            </a:r>
            <a:endParaRPr lang="nl-BE" dirty="0"/>
          </a:p>
        </p:txBody>
      </p:sp>
      <p:pic>
        <p:nvPicPr>
          <p:cNvPr id="13314" name="Picture 2" descr="http://t2.gstatic.com/images?q=tbn:ANd9GcSbAigwL0Nza5vAwK1ScNQLtpKdFwqmX_uIUeOM6zoD8K7DlJ072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908720"/>
            <a:ext cx="2016224" cy="1436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340768"/>
            <a:ext cx="3106688" cy="4569371"/>
          </a:xfrm>
        </p:spPr>
        <p:txBody>
          <a:bodyPr/>
          <a:lstStyle/>
          <a:p>
            <a:r>
              <a:rPr lang="nl-BE" b="1" dirty="0" err="1" smtClean="0"/>
              <a:t>Advanced</a:t>
            </a:r>
            <a:r>
              <a:rPr lang="nl-BE" b="1" dirty="0" smtClean="0"/>
              <a:t> </a:t>
            </a:r>
            <a:r>
              <a:rPr lang="nl-BE" b="1" dirty="0" err="1" smtClean="0"/>
              <a:t>materials</a:t>
            </a:r>
            <a:r>
              <a:rPr lang="nl-BE" b="1" dirty="0" smtClean="0"/>
              <a:t> engineering</a:t>
            </a:r>
          </a:p>
          <a:p>
            <a:r>
              <a:rPr lang="nl-BE" b="1" dirty="0" err="1" smtClean="0"/>
              <a:t>Surface</a:t>
            </a:r>
            <a:r>
              <a:rPr lang="nl-BE" b="1" dirty="0" smtClean="0"/>
              <a:t> </a:t>
            </a:r>
            <a:r>
              <a:rPr lang="nl-BE" b="1" dirty="0" err="1" smtClean="0"/>
              <a:t>technology</a:t>
            </a:r>
            <a:endParaRPr lang="nl-BE" b="1" dirty="0" smtClean="0"/>
          </a:p>
          <a:p>
            <a:r>
              <a:rPr lang="nl-BE" b="1" dirty="0" smtClean="0"/>
              <a:t>Health and </a:t>
            </a:r>
            <a:r>
              <a:rPr lang="nl-BE" b="1" dirty="0" err="1" smtClean="0"/>
              <a:t>safety</a:t>
            </a:r>
            <a:r>
              <a:rPr lang="nl-BE" b="1" dirty="0" smtClean="0"/>
              <a:t> </a:t>
            </a:r>
            <a:r>
              <a:rPr lang="nl-BE" b="1" dirty="0" err="1" smtClean="0"/>
              <a:t>assessment</a:t>
            </a:r>
            <a:endParaRPr lang="nl-BE" b="1" dirty="0" smtClean="0"/>
          </a:p>
          <a:p>
            <a:r>
              <a:rPr lang="nl-BE" b="1" dirty="0" err="1" smtClean="0"/>
              <a:t>Sustainable</a:t>
            </a:r>
            <a:r>
              <a:rPr lang="nl-BE" b="1" dirty="0" smtClean="0"/>
              <a:t> business models</a:t>
            </a:r>
          </a:p>
          <a:p>
            <a:r>
              <a:rPr lang="nl-BE" b="1" dirty="0" smtClean="0"/>
              <a:t>Shift to abundant </a:t>
            </a:r>
            <a:r>
              <a:rPr lang="nl-BE" b="1" dirty="0" err="1" smtClean="0"/>
              <a:t>materials</a:t>
            </a:r>
            <a:endParaRPr lang="nl-BE" b="1" dirty="0" smtClean="0"/>
          </a:p>
          <a:p>
            <a:endParaRPr lang="nl-BE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052736"/>
            <a:ext cx="1800199" cy="173727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067944" y="5373216"/>
            <a:ext cx="4680520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 dirty="0" err="1" smtClean="0"/>
              <a:t>Haskoning</a:t>
            </a:r>
            <a:r>
              <a:rPr lang="nl-BE" b="1" dirty="0" smtClean="0"/>
              <a:t>, J&amp;J</a:t>
            </a:r>
            <a:r>
              <a:rPr lang="nl-BE" dirty="0" smtClean="0"/>
              <a:t>: </a:t>
            </a:r>
            <a:r>
              <a:rPr lang="nl-BE" dirty="0" err="1" smtClean="0"/>
              <a:t>Take</a:t>
            </a:r>
            <a:r>
              <a:rPr lang="nl-BE" dirty="0" smtClean="0"/>
              <a:t> Back </a:t>
            </a:r>
            <a:r>
              <a:rPr lang="nl-BE" dirty="0" err="1" smtClean="0"/>
              <a:t>Chemicals</a:t>
            </a:r>
            <a:endParaRPr lang="nl-BE" dirty="0" smtClean="0"/>
          </a:p>
          <a:p>
            <a:r>
              <a:rPr lang="nl-BE" b="1" dirty="0" err="1" smtClean="0"/>
              <a:t>Wienerberger</a:t>
            </a:r>
            <a:r>
              <a:rPr lang="nl-BE" dirty="0" smtClean="0"/>
              <a:t>: </a:t>
            </a:r>
            <a:r>
              <a:rPr lang="nl-BE" dirty="0" err="1" smtClean="0"/>
              <a:t>sustainable</a:t>
            </a:r>
            <a:r>
              <a:rPr lang="nl-BE" dirty="0" smtClean="0"/>
              <a:t> </a:t>
            </a:r>
            <a:r>
              <a:rPr lang="nl-BE" dirty="0" err="1" smtClean="0"/>
              <a:t>bricks</a:t>
            </a:r>
            <a:endParaRPr lang="nl-BE" dirty="0" smtClean="0"/>
          </a:p>
          <a:p>
            <a:endParaRPr lang="nl-BE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988840"/>
            <a:ext cx="2808312" cy="23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AutoShape 2" descr="data:image/jpeg;base64,/9j/4AAQSkZJRgABAQAAAQABAAD/2wBDAAkGBwgHBgkIBwgKCgkLDRYPDQwMDRsUFRAWIB0iIiAdHx8kKDQsJCYxJx8fLT0tMTU3Ojo6Iys/RD84QzQ5Ojf/2wBDAQoKCg0MDRoPDxo3JR8lNzc3Nzc3Nzc3Nzc3Nzc3Nzc3Nzc3Nzc3Nzc3Nzc3Nzc3Nzc3Nzc3Nzc3Nzc3Nzc3Nzf/wAARCAChAHkDASIAAhEBAxEB/8QAHAABAAIDAQEBAAAAAAAAAAAAAAQFAwYHAggB/8QATRAAAQQBAQQDCwgFBw0AAAAAAQACAwQRBQYSITETQXEHIjIzNVFhcoGxshQjJDRzdJHBFWKCkqEIJUNjZLPCFhc2QlJTVFWiw9HT4f/EABsBAAIDAQEBAAAAAAAAAAAAAAABAwQFBgIH/8QAKhEAAgICAgEDAwMFAAAAAAAAAAECAwQRBRIhMTJBEyJxBjNRI2GBkaH/2gAMAwEAAhEDEQA/AO4oiIAIiIAIiIAIiIAIiIAIiIAIiIAIiIAIiIAL8X6tOr0Gz3rvSzWXYsyYzM4gd9nAyeA4ppbE3o3FFW6NCK4sxtfI5okbjfcTjvGqySGEREAEQnCwR3K0jQ6OeN7Tyc12QfagDOixfKYP99H+8FlQAREQAREQAREQAWt0G/T7/wB5f+S2Ra9QH0+/95d7gmhMtKHjbX2jfgapqh0PG2fXb8DVMSGEREAFrmk1IjplIluN2Fveg4B4dY61sZVNpQ/myp9i33JoTMdyNrIstY0HebyH6wV6qbUR9HPrs+NquUMEEREhhERABERABUFDyhqI/tJ9wV+tf0/ylqQ81k/CE0JlpR8da9dvwBTFDpePs+s34QpiQwiIgD8KqtNGNOqj+pb7lau5FVlEYo1x/VN9wTQmebzS+uWjnvs+Nqm2bToJI2NhdIX55EADHb2qLZ8UPXZ8QWa59ar9j/cEAeobhlnEToXsdul2SQRwx5j6VLVfD5Rb9m73hT0MZ+oiJAEREAFr2n+VdT+8/wCFq2Fa9Q8ran94/wALU0JltT8fZ7W/CpaiU/H2O1vuUtIYREQB+O8Eqto/Uq+cZETMgdXAKxf4B7FWaewCpC/OXPjbk+wIAyTjLAP12fEFkufWq/Y/3BeJvBb67PiC93PrVbsf+SYjxF5Rb9m73hWCr4vKLfsne8KwQwQRESGEREAFrlDyzqg/tA+Bq2NaxSlY3XdVaXtB+UDgXD/YamjzIu6fj7H7PuUxQqTmunn3SDwbyPavzWbU9Og+atEZXjng43R1u5Hl2JD+Cci1rT2alapRzv1ONzpGh3CNxaM9jgs5qan1ajBy/wCGk/8AcnoXYvJD3juxU+mWIzSgacMxEzG87n3oWIU9TyN7UoCM9VeQf91c17mem0bmn2enrRyCOw5rN4eCBjAHmVbJyFjxUmiWuDsejq8r2ENw9p+cZyP6wWS59breq/3Bc1qaWKe0mn2GSd7JPuFmMDhKzqz6F0q59creq/8AJese9Xw7oVkHB6ZjhOdTbz8U7mPSFZKth8qN+xd7wrJTs8IIiJDCIiAPMjgxpc4gNAySeoL5h1jW4tY2g1nVGfo7o7FlxiE7Q5+6Bugg+kNB9q6t3b9rRomz36JqP+nam10Zxzjh5Pd7c4HafMvnLqx1JMnx5KEuzWzvncEusNC7SLm75PSsAPhAPcHYHmGW/iutHivk/YfXrWjanDbq5M1ImQRg+NicR0sZ7Rgj0r6k0jUqusaZW1GjJ0lezEJI3eg9R8xTIp+prei6xQrxWIrN2CMixKGsc8DAD3ch5lO/yl0T/mlb99fP0bnDbTVWB7g116xvNa4gH5x3mW4xVoC0ENcOyRw/NUMnkYY8usk2Y2XykMWfWUdnU27SaM7wdSrE+bf5rnfckY5tG655cCbDssJyGkYVNeYGsO46UYPDEz//ACrnuUzMdBfY12XC1I72E8FRzMuORj7itaaNHiM5ZUn1WtItpLUI17TYBI0yNtFzmg8R863n+IW27Va9Q0CWhNqLpg2Z74oxFC6RznYBxhoJ5Arj+guH+cGYA8rjv76Nb93WJGssbM7zgP5wdz+zctXjakq4xPeVkPrOevbv/hd7P7QUda1ZzaQtAxwEuE9Z8PWOW8BlbQtB2Nc07TTYPKoc/vBb6FeyK1XY4orYOQ8iiNslrZ+oiKEuBR9Qu19Po2LlyQR168bpJXn/AFWgZKkLj38oDaMw1KmztaTddZ+kWt08ejHBrT2u4/soGltnIdrdesbUbQ3NXtZHTPxFGf6OMcGt9HDnjrJPWqjCyiMuPJejCR1Ly5IuQplrejHUsPp2Yp2E5Y7JA6x1j2jguw9x3awaXrr9m7ch+Q6hixp7jya9wyW+gO48OojHWuOSMKtq7nT6Yx8Jcy5Tf0tYs4EEOBe32HDx2lNPZBZBplwDjbnVfv1n+9ct3hPzYXN9FtyW9cfbncDLO98sjsYBc45J/EldEgcDEC0gg9a5zllu1M4rm4/1kyHqry2F5B5ZKtu5AR+iJXFoBMhPAKk1d30eXsKte5Ja6fS3hob82dx5HMu4YPtHuXiFcpYkmvho2P021Ht/cpNBeGd0Sxk4a2dxJPV8+zioXdd2yG0O1EY06Rpo6aHRwSj+kecb7h6OAA8+M9ajaqMaxtJnma1k/wDWFpsbS7g1nBdNgw3XHXqaDl5lv+Wb73NNsLOl6rYuXZHTQsax8wGM9GCQ84HPAdvfs4619H0rUF2rFaqSsmrzMD45GHIc08iF8gafNPp9uOzE0FzebTyc3rBXXO57tC3Z6zTbG97tnNVkDGNdx+QWScbvoa45HmBGevjcuplrswrlFfbE7Ui/Av1VCcL5g7rNl9vujauJHH5t8cTAepojbwHtJPtX0+vnHu36S7TNvTfIPQalG2VpPLfYAxw/g0+1J+hJTrutmr1qILASFklpADkrCpumIELLIxpCyna9n0OvBq+mtI1e3W3OK8aXYNdltrXNa8R9LG48cObwI9rSQrTUWtDDyVXSazfmkkIDNwtOeRzwwrtMnJHK8pRGqzUSToYMWr4cMEZyFueg6nLakMEkcbQ1hI3O1als+02dYDnnBky7tzxXQKWlV63fwsDHEYPfE8PasvlJ1qbTX4PnvNWVKxxkvLXgrdZOK0pBPWqruT37cGudBGzfglZ88ScbvmP4/mr7WazWVZS94AwTxKg7CWatWOZkb4KsgwZHygvL+rgGknHsH8VZ4qH1cexJb8f7JeHsShtfyvJC1qM/prXRnw4Zm/i4LFpGhB8bXOA7Ssmq3Y33r9gvG9LC52BgBxy3wfwWw6HYhlrNLXDkuv4WqMINSX3LQuTvsrh2h5TbK6fZ5hZwaF42fiZH+l9DuECvbqmWMk+LkaQA4eni0/shbRJLG2MlzhjC1hkUus7QN07SozLcst6NpYM9CwnvpHeYAce3AV/N6Ol9vBU4rJust0zvGx92XUtlNHu2DmaelE+Q+dxaMn8VcKNp9SKhQrU64xFXibEweZrRge5SVyz9fB1aC5l3crWmv0OvpdmuJrsz+lgdvYMAAwX+nnjHXx8y6YVwLum2n3duNQY897X6OFnHkAxrj/Fzkj0vL0aXRjsV27gfvtHLIwpbn2CMBo9p/wDisIK43RwWUwjHIKpKFbe9HS05OZXVpS8GuWqlqwMF0bR7SsdXQw2Rj7UhmhDgXRMy0OAPInnx9HFbBJG0dS8xboyBwGMqxWopeDHzLbZy3N7Pdl7LuqGzDCyHjuwtaAOiYBhrB6AOCvop7eAS9p4DgGAe5UUBa2cY6iVZ0bjpnljg3g3PBQ31qT20no4nlYy+q9LwjJtIwyU43sZIH7vJjt4O7RjgfxUbZpkAtROtwwx7py7MTjw9ox/FSLshLCN9wAPIFZNF3rU7YY5cEjqGf4K9XZVpuuCXgs8Z0lDUU1o1vX3SzX7JgpnddISxxZxI7AMBTNKpyy1i4mWBwPANZjh6Tn8lbW4H1p5oZg0SNbvHl5wPzUmo1u4OSvYbslvpLSLWU4Jfct6KmWjO9u7LNI9vm3yPcrrY3VDsxeEsLGfJpSG2W7vfFvnzz4c1lLGlp5KA1jH2JQ7gxsTnOU+XU+m29keJcnLSWjvTHB7A5pBaRkHzhelW7NiQbPaZ0ud/5LFnPPwQrJYpsoL5528/051j7wP7tqIh+h6r96I0Pgr07kURU/k6dexEWTksEXN/qFEViPoYmV7ke4PHjsUzSfHu9T80RFnsZyHKe+f4RKueA72rPsd5Wb2O9yIvMP2pEnCfP5R+615bv+r+bVkpeKCItni/Yv8ABJnesvyyY7wFVyeLvfYIiuZv7ZBx/vO+VPqsPqN9yyoiwDoD/9k="/>
          <p:cNvSpPr>
            <a:spLocks noChangeAspect="1" noChangeArrowheads="1"/>
          </p:cNvSpPr>
          <p:nvPr/>
        </p:nvSpPr>
        <p:spPr bwMode="auto">
          <a:xfrm>
            <a:off x="63500" y="-706438"/>
            <a:ext cx="1095375" cy="14573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2292" name="Picture 4" descr="http://www.syrgis.com/sites/default/files/chemistry_flasks_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780928"/>
            <a:ext cx="1841773" cy="24484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7346" name="Picture 2" descr="http://www.silverbearcafe.com/private/05.09/images/diederen_pape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6099174" cy="3096344"/>
          </a:xfrm>
          <a:prstGeom prst="rect">
            <a:avLst/>
          </a:prstGeom>
          <a:noFill/>
        </p:spPr>
      </p:pic>
      <p:pic>
        <p:nvPicPr>
          <p:cNvPr id="57348" name="Picture 4" descr="http://astro1.panet.utoledo.edu/~khare/sustainability/dierden-paper-1_files/image01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4034738"/>
            <a:ext cx="5474593" cy="282326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Substitution</a:t>
            </a:r>
            <a:r>
              <a:rPr lang="nl-BE" dirty="0" smtClean="0"/>
              <a:t> </a:t>
            </a:r>
            <a:r>
              <a:rPr lang="nl-BE" dirty="0" err="1" smtClean="0"/>
              <a:t>constraints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00200"/>
            <a:ext cx="7787208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Metals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high </a:t>
            </a:r>
            <a:r>
              <a:rPr lang="nl-BE" dirty="0" err="1" smtClean="0"/>
              <a:t>relative</a:t>
            </a:r>
            <a:r>
              <a:rPr lang="nl-BE" dirty="0" smtClean="0"/>
              <a:t> reserves, </a:t>
            </a:r>
            <a:r>
              <a:rPr lang="nl-BE" dirty="0" err="1" smtClean="0"/>
              <a:t>but</a:t>
            </a:r>
            <a:r>
              <a:rPr lang="nl-BE" dirty="0" smtClean="0"/>
              <a:t> low </a:t>
            </a:r>
            <a:r>
              <a:rPr lang="nl-BE" dirty="0" err="1" smtClean="0"/>
              <a:t>total</a:t>
            </a:r>
            <a:r>
              <a:rPr lang="nl-BE" dirty="0" smtClean="0"/>
              <a:t> </a:t>
            </a:r>
            <a:r>
              <a:rPr lang="nl-BE" dirty="0" err="1" smtClean="0"/>
              <a:t>amount</a:t>
            </a:r>
            <a:r>
              <a:rPr lang="nl-BE" dirty="0" smtClean="0"/>
              <a:t> and low </a:t>
            </a:r>
            <a:r>
              <a:rPr lang="nl-BE" dirty="0" err="1" smtClean="0"/>
              <a:t>extraction</a:t>
            </a:r>
            <a:r>
              <a:rPr lang="nl-BE" dirty="0" smtClean="0"/>
              <a:t> </a:t>
            </a:r>
            <a:r>
              <a:rPr lang="nl-BE" dirty="0" err="1" smtClean="0"/>
              <a:t>rate</a:t>
            </a:r>
            <a:r>
              <a:rPr lang="nl-BE" dirty="0" smtClean="0"/>
              <a:t> (e.g. Li as </a:t>
            </a:r>
            <a:r>
              <a:rPr lang="nl-BE" dirty="0" err="1" smtClean="0"/>
              <a:t>substitute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Ni)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Metals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no</a:t>
            </a:r>
            <a:r>
              <a:rPr lang="nl-BE" dirty="0" smtClean="0"/>
              <a:t> </a:t>
            </a:r>
            <a:r>
              <a:rPr lang="nl-BE" dirty="0" err="1" smtClean="0"/>
              <a:t>substitute</a:t>
            </a:r>
            <a:r>
              <a:rPr lang="nl-BE" dirty="0" smtClean="0"/>
              <a:t> and low reserve (e.g. Mn)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High </a:t>
            </a:r>
            <a:r>
              <a:rPr lang="nl-BE" dirty="0" err="1" smtClean="0"/>
              <a:t>relative</a:t>
            </a:r>
            <a:r>
              <a:rPr lang="nl-BE" dirty="0" smtClean="0"/>
              <a:t> reserve and </a:t>
            </a:r>
            <a:r>
              <a:rPr lang="nl-BE" dirty="0" err="1" smtClean="0"/>
              <a:t>large</a:t>
            </a:r>
            <a:r>
              <a:rPr lang="nl-BE" dirty="0" smtClean="0"/>
              <a:t> absolute </a:t>
            </a:r>
            <a:r>
              <a:rPr lang="nl-BE" dirty="0" err="1" smtClean="0"/>
              <a:t>amounts</a:t>
            </a:r>
            <a:r>
              <a:rPr lang="nl-BE" dirty="0" smtClean="0"/>
              <a:t>, in few </a:t>
            </a:r>
            <a:r>
              <a:rPr lang="nl-BE" dirty="0" err="1" smtClean="0"/>
              <a:t>geographic</a:t>
            </a:r>
            <a:r>
              <a:rPr lang="nl-BE" dirty="0" smtClean="0"/>
              <a:t> </a:t>
            </a:r>
            <a:r>
              <a:rPr lang="nl-BE" dirty="0" err="1" smtClean="0"/>
              <a:t>locations</a:t>
            </a:r>
            <a:r>
              <a:rPr lang="nl-BE" dirty="0" smtClean="0"/>
              <a:t> (e.g. Cr: </a:t>
            </a:r>
            <a:r>
              <a:rPr lang="nl-BE" dirty="0" err="1" smtClean="0"/>
              <a:t>Kazachstan</a:t>
            </a:r>
            <a:r>
              <a:rPr lang="nl-BE" dirty="0" smtClean="0"/>
              <a:t> and </a:t>
            </a:r>
            <a:r>
              <a:rPr lang="nl-BE" dirty="0" err="1" smtClean="0"/>
              <a:t>S-Africa</a:t>
            </a:r>
            <a:r>
              <a:rPr lang="nl-BE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nl-BE" dirty="0" smtClean="0"/>
          </a:p>
          <a:p>
            <a:pPr marL="457200" indent="-457200">
              <a:buFont typeface="+mj-lt"/>
              <a:buAutoNum type="arabicPeriod"/>
            </a:pPr>
            <a:endParaRPr lang="nl-BE" dirty="0" smtClean="0"/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Increased</a:t>
            </a:r>
            <a:r>
              <a:rPr lang="nl-BE" dirty="0" smtClean="0"/>
              <a:t> </a:t>
            </a:r>
            <a:r>
              <a:rPr lang="nl-BE" dirty="0" err="1" smtClean="0"/>
              <a:t>extraction</a:t>
            </a:r>
            <a:r>
              <a:rPr lang="nl-BE" dirty="0" smtClean="0"/>
              <a:t> efficiency?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4581128"/>
            <a:ext cx="5669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i="1" dirty="0" err="1" smtClean="0"/>
              <a:t>But</a:t>
            </a:r>
            <a:r>
              <a:rPr lang="nl-BE" i="1" dirty="0" smtClean="0"/>
              <a:t>: </a:t>
            </a:r>
            <a:r>
              <a:rPr lang="nl-BE" i="1" dirty="0" err="1" smtClean="0"/>
              <a:t>Jevon’s</a:t>
            </a:r>
            <a:r>
              <a:rPr lang="nl-BE" i="1" dirty="0" smtClean="0"/>
              <a:t> Paradox: </a:t>
            </a:r>
          </a:p>
          <a:p>
            <a:r>
              <a:rPr lang="nl-BE" i="1" dirty="0" smtClean="0"/>
              <a:t>	</a:t>
            </a:r>
            <a:r>
              <a:rPr lang="nl-BE" i="1" dirty="0" err="1" smtClean="0"/>
              <a:t>increase</a:t>
            </a:r>
            <a:r>
              <a:rPr lang="nl-BE" i="1" dirty="0" smtClean="0"/>
              <a:t> in resource efficiency of a </a:t>
            </a:r>
            <a:r>
              <a:rPr lang="nl-BE" i="1" dirty="0" err="1" smtClean="0"/>
              <a:t>material</a:t>
            </a:r>
            <a:r>
              <a:rPr lang="nl-BE" i="1" dirty="0" smtClean="0"/>
              <a:t>, </a:t>
            </a:r>
          </a:p>
          <a:p>
            <a:r>
              <a:rPr lang="nl-BE" i="1" dirty="0" smtClean="0"/>
              <a:t>	</a:t>
            </a:r>
            <a:r>
              <a:rPr lang="nl-BE" i="1" dirty="0" err="1" smtClean="0"/>
              <a:t>increases</a:t>
            </a:r>
            <a:r>
              <a:rPr lang="nl-BE" i="1" dirty="0" smtClean="0"/>
              <a:t> </a:t>
            </a:r>
            <a:r>
              <a:rPr lang="nl-BE" i="1" dirty="0" err="1" smtClean="0"/>
              <a:t>its</a:t>
            </a:r>
            <a:r>
              <a:rPr lang="nl-BE" i="1" dirty="0" smtClean="0"/>
              <a:t> </a:t>
            </a:r>
            <a:r>
              <a:rPr lang="nl-BE" i="1" dirty="0" err="1" smtClean="0"/>
              <a:t>rate</a:t>
            </a:r>
            <a:r>
              <a:rPr lang="nl-BE" i="1" dirty="0" smtClean="0"/>
              <a:t> of </a:t>
            </a:r>
            <a:r>
              <a:rPr lang="nl-BE" i="1" dirty="0" err="1" smtClean="0"/>
              <a:t>consumption</a:t>
            </a:r>
            <a:endParaRPr lang="nl-BE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Elements</a:t>
            </a:r>
            <a:r>
              <a:rPr lang="nl-BE" dirty="0" smtClean="0"/>
              <a:t> of hope</a:t>
            </a:r>
            <a:endParaRPr lang="nl-BE" dirty="0"/>
          </a:p>
        </p:txBody>
      </p:sp>
      <p:pic>
        <p:nvPicPr>
          <p:cNvPr id="2050" name="Picture 2" descr="http://www.vraagenaanbod.nl/indeximages/artikelen_fotos_41617_8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7629525" cy="19145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5589240"/>
            <a:ext cx="7232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nl-BE" sz="1400" dirty="0" err="1" smtClean="0"/>
              <a:t>Diederen</a:t>
            </a:r>
            <a:r>
              <a:rPr lang="nl-BE" sz="1400" dirty="0" smtClean="0"/>
              <a:t>, 2009, </a:t>
            </a:r>
            <a:r>
              <a:rPr lang="nl-BE" sz="1400" dirty="0" smtClean="0">
                <a:hlinkClick r:id="rId3"/>
              </a:rPr>
              <a:t>http://www.vraagenaanbod.nl/download/Metal_minerals_scarcity.pdf</a:t>
            </a:r>
            <a:endParaRPr lang="nl-BE" sz="1400" dirty="0" smtClean="0"/>
          </a:p>
          <a:p>
            <a:pPr marL="342900" indent="-342900">
              <a:buAutoNum type="alphaUcPeriod"/>
            </a:pPr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3284984"/>
            <a:ext cx="5258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Mined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earth’s</a:t>
            </a:r>
            <a:r>
              <a:rPr lang="nl-BE" dirty="0" smtClean="0"/>
              <a:t> </a:t>
            </a:r>
            <a:r>
              <a:rPr lang="nl-BE" dirty="0" err="1" smtClean="0"/>
              <a:t>crust</a:t>
            </a:r>
            <a:r>
              <a:rPr lang="nl-BE" dirty="0" smtClean="0"/>
              <a:t>, </a:t>
            </a:r>
            <a:r>
              <a:rPr lang="nl-BE" dirty="0" err="1" smtClean="0"/>
              <a:t>oceans</a:t>
            </a:r>
            <a:r>
              <a:rPr lang="nl-BE" dirty="0" smtClean="0"/>
              <a:t> and </a:t>
            </a:r>
            <a:r>
              <a:rPr lang="nl-BE" dirty="0" err="1" smtClean="0"/>
              <a:t>atmosphere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Incl. Plastics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biomass</a:t>
            </a:r>
            <a:r>
              <a:rPr lang="nl-BE" dirty="0" smtClean="0"/>
              <a:t>, </a:t>
            </a:r>
            <a:r>
              <a:rPr lang="nl-BE" dirty="0" err="1" smtClean="0"/>
              <a:t>macronutrients</a:t>
            </a:r>
            <a:endParaRPr lang="nl-B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Elements</a:t>
            </a:r>
            <a:r>
              <a:rPr lang="nl-BE" dirty="0" smtClean="0"/>
              <a:t> of hope</a:t>
            </a:r>
            <a:endParaRPr lang="nl-BE" dirty="0"/>
          </a:p>
        </p:txBody>
      </p:sp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5589240"/>
            <a:ext cx="7232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nl-BE" sz="1400" dirty="0" err="1" smtClean="0"/>
              <a:t>Diederen</a:t>
            </a:r>
            <a:r>
              <a:rPr lang="nl-BE" sz="1400" dirty="0" smtClean="0"/>
              <a:t>, 2009, </a:t>
            </a:r>
            <a:r>
              <a:rPr lang="nl-BE" sz="1400" dirty="0" smtClean="0">
                <a:hlinkClick r:id="rId2"/>
              </a:rPr>
              <a:t>http://www.vraagenaanbod.nl/download/Metal_minerals_scarcity.pdf</a:t>
            </a:r>
            <a:endParaRPr lang="nl-BE" sz="1400" dirty="0" smtClean="0"/>
          </a:p>
          <a:p>
            <a:pPr marL="342900" indent="-342900">
              <a:buAutoNum type="alphaUcPeriod"/>
            </a:pPr>
            <a:endParaRPr lang="nl-BE" dirty="0"/>
          </a:p>
        </p:txBody>
      </p:sp>
      <p:pic>
        <p:nvPicPr>
          <p:cNvPr id="9" name="Picture 5" descr="http://t1.gstatic.com/images?q=tbn:ANd9GcRU8ryvRM89Nh_i06QfjmY3mlaBUKHfpTpzN6f2i2XzsJ9yNCHTSmI9hOH0O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234320"/>
            <a:ext cx="7577455" cy="4282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Material</a:t>
            </a:r>
            <a:r>
              <a:rPr lang="nl-BE" dirty="0" smtClean="0"/>
              <a:t> </a:t>
            </a:r>
            <a:r>
              <a:rPr lang="nl-BE" dirty="0" err="1" smtClean="0"/>
              <a:t>effective</a:t>
            </a:r>
            <a:r>
              <a:rPr lang="nl-BE" dirty="0" smtClean="0"/>
              <a:t> </a:t>
            </a:r>
            <a:r>
              <a:rPr lang="nl-BE" dirty="0" err="1" smtClean="0"/>
              <a:t>production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40768"/>
            <a:ext cx="7344816" cy="4785395"/>
          </a:xfrm>
        </p:spPr>
        <p:txBody>
          <a:bodyPr/>
          <a:lstStyle/>
          <a:p>
            <a:endParaRPr lang="nl-BE" sz="3200" dirty="0" smtClean="0">
              <a:solidFill>
                <a:srgbClr val="0070C0"/>
              </a:solidFill>
            </a:endParaRPr>
          </a:p>
          <a:p>
            <a:r>
              <a:rPr lang="nl-BE" sz="3200" dirty="0" err="1" smtClean="0">
                <a:solidFill>
                  <a:srgbClr val="0070C0"/>
                </a:solidFill>
              </a:rPr>
              <a:t>Additive</a:t>
            </a:r>
            <a:r>
              <a:rPr lang="nl-BE" sz="3200" dirty="0" smtClean="0">
                <a:solidFill>
                  <a:srgbClr val="0070C0"/>
                </a:solidFill>
              </a:rPr>
              <a:t> </a:t>
            </a:r>
            <a:r>
              <a:rPr lang="nl-BE" sz="3200" dirty="0" err="1" smtClean="0">
                <a:solidFill>
                  <a:srgbClr val="0070C0"/>
                </a:solidFill>
              </a:rPr>
              <a:t>manufacturing</a:t>
            </a:r>
            <a:r>
              <a:rPr lang="nl-BE" sz="3200" dirty="0" smtClean="0">
                <a:solidFill>
                  <a:srgbClr val="0070C0"/>
                </a:solidFill>
              </a:rPr>
              <a:t> AM</a:t>
            </a:r>
            <a:endParaRPr lang="nl-BE" sz="3200" dirty="0">
              <a:solidFill>
                <a:srgbClr val="0070C0"/>
              </a:solidFill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899592" y="3356992"/>
            <a:ext cx="7655302" cy="2736304"/>
            <a:chOff x="251520" y="2492896"/>
            <a:chExt cx="7655302" cy="273630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2492896"/>
              <a:ext cx="6624736" cy="1395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632" y="4005064"/>
              <a:ext cx="6647190" cy="122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211960" y="4293096"/>
              <a:ext cx="792088" cy="2573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nl-BE" sz="1200" b="1" dirty="0" smtClean="0"/>
                <a:t>AM</a:t>
              </a:r>
              <a:endParaRPr lang="nl-BE" sz="1200" b="1" dirty="0"/>
            </a:p>
          </p:txBody>
        </p:sp>
        <p:sp>
          <p:nvSpPr>
            <p:cNvPr id="9" name="Curved Right Arrow 8"/>
            <p:cNvSpPr/>
            <p:nvPr/>
          </p:nvSpPr>
          <p:spPr bwMode="auto">
            <a:xfrm>
              <a:off x="251520" y="2996952"/>
              <a:ext cx="864096" cy="1656184"/>
            </a:xfrm>
            <a:prstGeom prst="curvedRightArrow">
              <a:avLst/>
            </a:prstGeom>
            <a:solidFill>
              <a:srgbClr val="34A3D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124744"/>
            <a:ext cx="240026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5364088" y="2996952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smtClean="0">
                <a:hlinkClick r:id="rId5"/>
              </a:rPr>
              <a:t>http://www.youtube.com/watch?v=vAi3fUlMdHk</a:t>
            </a:r>
            <a:endParaRPr lang="nl-BE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34A3DC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Resource </a:t>
            </a:r>
            <a:r>
              <a:rPr lang="nl-BE" sz="2400" dirty="0" err="1" smtClean="0">
                <a:solidFill>
                  <a:schemeClr val="bg1"/>
                </a:solidFill>
              </a:rPr>
              <a:t>Effective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Production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F58220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Closed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Lean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Material</a:t>
            </a:r>
            <a:r>
              <a:rPr lang="nl-BE" sz="2400" dirty="0" smtClean="0">
                <a:solidFill>
                  <a:schemeClr val="bg1"/>
                </a:solidFill>
              </a:rPr>
              <a:t> Loops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2"/>
          </p:nvPr>
        </p:nvSpPr>
        <p:spPr>
          <a:xfrm>
            <a:off x="971600" y="1340768"/>
            <a:ext cx="3096344" cy="4525963"/>
          </a:xfrm>
        </p:spPr>
        <p:txBody>
          <a:bodyPr/>
          <a:lstStyle/>
          <a:p>
            <a:r>
              <a:rPr lang="nl-BE" sz="2000" b="1" dirty="0" err="1" smtClean="0"/>
              <a:t>Conversion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technologies</a:t>
            </a:r>
            <a:endParaRPr lang="nl-BE" sz="2000" b="1" dirty="0" smtClean="0"/>
          </a:p>
          <a:p>
            <a:r>
              <a:rPr lang="nl-BE" sz="2000" b="1" dirty="0" smtClean="0"/>
              <a:t>Industrial </a:t>
            </a:r>
            <a:r>
              <a:rPr lang="nl-BE" sz="2000" b="1" dirty="0" err="1" smtClean="0"/>
              <a:t>Symbiosis</a:t>
            </a:r>
            <a:endParaRPr lang="nl-BE" sz="2000" b="1" dirty="0" smtClean="0"/>
          </a:p>
          <a:p>
            <a:r>
              <a:rPr lang="nl-BE" sz="2000" b="1" dirty="0" err="1" smtClean="0"/>
              <a:t>Policies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for</a:t>
            </a:r>
            <a:r>
              <a:rPr lang="nl-BE" sz="2000" b="1" dirty="0" smtClean="0"/>
              <a:t> end of waste</a:t>
            </a:r>
          </a:p>
          <a:p>
            <a:r>
              <a:rPr lang="nl-BE" sz="2000" b="1" dirty="0" smtClean="0"/>
              <a:t>Technologies </a:t>
            </a:r>
            <a:r>
              <a:rPr lang="nl-BE" sz="2000" b="1" dirty="0" err="1" smtClean="0"/>
              <a:t>for</a:t>
            </a:r>
            <a:r>
              <a:rPr lang="nl-BE" sz="2000" b="1" dirty="0" smtClean="0"/>
              <a:t> waste to product</a:t>
            </a:r>
          </a:p>
          <a:p>
            <a:r>
              <a:rPr lang="nl-BE" sz="2000" b="1" dirty="0" err="1" smtClean="0"/>
              <a:t>Toxicology</a:t>
            </a:r>
            <a:r>
              <a:rPr lang="nl-BE" sz="2000" b="1" dirty="0" smtClean="0"/>
              <a:t> of </a:t>
            </a:r>
            <a:r>
              <a:rPr lang="nl-BE" sz="2000" b="1" dirty="0" err="1" smtClean="0"/>
              <a:t>recycled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materials</a:t>
            </a:r>
            <a:endParaRPr lang="nl-BE" sz="2000" b="1" dirty="0"/>
          </a:p>
        </p:txBody>
      </p:sp>
      <p:sp>
        <p:nvSpPr>
          <p:cNvPr id="40962" name="AutoShape 2" descr="data:image/jpeg;base64,/9j/4AAQSkZJRgABAQAAAQABAAD/2wBDAAkGBwgHBgkIBwgKCgkLDRYPDQwMDRsUFRAWIB0iIiAdHx8kKDQsJCYxJx8fLT0tMTU3Ojo6Iys/RD84QzQ5Ojf/2wBDAQoKCg0MDRoPDxo3JR8lNzc3Nzc3Nzc3Nzc3Nzc3Nzc3Nzc3Nzc3Nzc3Nzc3Nzc3Nzc3Nzc3Nzc3Nzc3Nzc3Nzf/wAARCACDAMUDASIAAhEBAxEB/8QAGwAAAgMBAQEAAAAAAAAAAAAABAUAAwYCAQf/xAA6EAACAQMDAwMDAwMCBQMFAAABAgMEBREAEiETMUEGIlEUYXEygZEVQqEjsQdSwdHxFiRiJTM1Q+H/xAAYAQADAQEAAAAAAAAAAAAAAAABAgMABP/EACoRAAICAQMEAgEDBQAAAAAAAAABAhEhAxIxEyJBUQQyYSOBoUJScZGx/9oADAMBAAIRAxEAPwD49bKb6p2jYqpGDuJ++Ma1Efpih+mhklukcUsg3BXGCBz8ZB7f5GgoLTLTQbYqyZ5jxiBQQDnlSO4wPPzgedMUsbdLD3aohkZcorA4UjGTj/t899SnqKPLKQg2ew2+ittNO4qutIQ4LGUgJkdwNoDfnPGRj7d+nKdqel3xRNU1PVHSSIglZNpCgjjsN55OMle+uKSwSrPJNUVL1QVkzJgqoXn87uf45zry6V9YtTJHAX+lVRHE7MYd6BcjKjAJH3z8jg6VS3fXIdsV9nRalFcqeMQ19grlcFV3VG5txJHbJ5Oe3jS+KdhVSxGniMMMuxoqkup3KPcCoPBzkYyP+xNJVVTSwVMdzlfYNyRxTiTacdtpGPP+PxpbRzVAglMzrLUvN1eoZuWcgnJz3+fzqiSBcoPtln8Hc08slG5plSIyy7V6QK5GTg4J/bPH+NV1ESpAiLlgrpsUM2F5/tXtkk9u37nRdNbp6O1rNPNTTTPwkcU3UeMjlS4zxypG0/OqqiaeSmSaNNklLIkyoy535YdiO4yM/I0aS4DvlL7P/A59Q09UbXSTCaALKSzt0yxnZRxk7csQrcZzjPGqbbUVoNNUEmMZWN5Yo/aqZ9qtu4U5z2we/wCzms2TUlGskz0tLJK0tPEItuCQAwzwMZHb+fnSq7+k7jcJ4Vs5eojlcKZJiEy/gnHg/c+PvjSJrg0m3kv9QXy8igpp6O71L0tSzxTyOkcbRTrklV2/pGMMuTnBHPfTOiubfQ1hnuFSv0lOXhSJY8SluMZZTx++fdoahsN0NM9hraaBDVyRvHPJOjBHXILrsJO33djjv+ddWia5W24NQx25Ku1yL9LUvFmRwuCoYAHO0nBzg5x31nGNVQiu7K7jaLZTWYeqbgJRNUTIgpkbar7grcHxgEe3kgLnvnPVFVzVECSW76WkpY0cT0u3atQOMKXx7RjzxjJxyRpN6jvMdb6Xpaelt1xZfqhIKusBGW24VUAyMEZ4z+NU0tWLZb4xK1RDOSsoBXYGUrhhhu+D9sdtB3WB4xt0y+61rXD1DM+Ujaob9bE4YjYASOe4Hj4z507vNDU26mWWNY51I4WGNgwPHBGP2HHHk6UQPXs1MRE8AnlWNAq8ZYe0ErwOFI58D7Ehtu9Q0UzzVFMtTDHnqskgbtkc5BGASeV+2s26VAcabRTbIT9FVyzrV0szIVip1ypfPPOO5znjB/6ay9PNh6h543UiQkLJTkyK3kZxgfj5Ojrj6jq6WqBgeWnZ04gjbq5LZySW+RjHHHGMdtNfSl0SstAjFLW1stODNUsuzDgHsMkFsAgknTK8tiSxwhfa7/cKam+jo6CeoUg+96JGfOOc8Z/Gu7JbLtX1CxWqmrU6commjqFEcKvnCMORluO/J7gd9N6S/wBGJ+tQQU1NRVm0TfWVOMd1LDuBjA4B7/zrivscS+oYis0c1CyCaCoqLgrog5yQ27I7Ar28cca1ZwDdjKHFyt/rKWMSCtt1KOnied6pTjGTuIK8Dlvnv9hrBTf1mO4mlS9vdkC7lNLUNLHhT8NjGCQcY4OtNVUHphEC1d3iqpupu20qid5BtGOTnOc4z4+2NZe/3mGWpiktdAlrWHIi6LBeqhI/WBwTxnj558afbSyZSzgYS092jhAhpKmIqyg5kEm5j3yMdj+ePnVcNJdRdoYJpJIpZgRmblAvuPIwQOdLVv8Ac5aiKZKgdT9DCCVtzqfBXO3/AB8aNtNVSxzRQV8dft3g7sbnSPnw3GPPPHfnU2peyin+Eeeo5paO5yrPFCyl26bsvG3J4AY9x5OTnOprRv6NunrRGuT3OCNDNIYqapiKmNWO4NlOCWBDHHHOpoqUUssX9jOwy1ALH/USEt/prG5P7/n851fQVVySbFO9SKeXOW9m77/fn9u2gaWlt++JIrjKqsu6M+3Axng5OD2+x41zTCapiBecJFs5RZAAxBOO+eM5+OdLt3cDT05w5/jP/BpLNDb5oaeqNUqq4Zz1BGy9vIHJPI5HYfPOuXmoaxZFt9H0Z1wDNK25Sc5IK4xkgdz2z99VlreJw1wp2mlDIqq05Zj/AMxJ2ncAOONEJPZGpxEbdTQNIVUVU3vaMsDy6jB24+P+mnWEI7BRT1jukFTZaerqqhunGFjiTLD/AJSPBHPyOT2xoGjqZrRVVFLUWunnq1b3LURn/ScE5ABzkg8bh9tbSmqaSkYx0stK0SSE5jg2AHOMbu+P2Gqqmq/qc0UHXphHIxxG/TBJwO/A3dx54z354nvzhFenjJk5vUETL/8AgIDtPueRixOO+cjjGnsd6ipYI4rvb6OllhOUpverquDgsTkHxjjz9sHy3z2qiqjJLZUramDdGBPJ/pozHcHzznAHfnvnT+vv9rqemEtVHUyLEqrHOXOwZHtVsZx2ONU6bfCJ2vZRFfPT1zQmf6cRwhSYjGR0ye/uBG7+BnHbR1qjs9HTSVQeWWSVVCQR1Em4OBuUkZGVzj9tYa/RRTFqiWigtkYLKfpl6KvxnbgjDHHY8dz+NM7HTUdFItdS0ZuFDJmB6KV1znBKujngduefP40Jae0KlZ1/W6eL1HafqWLIkbS1Cbcn3uXx9yUI/jx4Pa/0lCaiWCpanleYs/Tc5WMpkFG7lgeMY7jRVZW/8PZY0prxaJbbVoVYyU0GSRnIPGc585++l10k9E/TbLbLUzOkQC1UgIYsew6eFBGOCeMFhwfAausDQq3bBY75DW1dJ9RKwpI4+qKVnxuYDO0A8ZHYfOTyMcnmpWvVZ6yNRXVZLtE3uSCHkFjz7UHHjnOeMk6V2ken5ZxFcqCX6SJCnXpF6byHjJfj7f8AjGnVdarDBHTU8MVWwL9OOanaPrID2BbOSO+B/toyXgVS88g/qeKGmntFrSaBK0K1SZWIUMpACRgjjLZOecZGNNa6M1NjpzERDL9HUJ0yzZDsyPnBwe6cHzk40suPptmgleaulioqaNugpijEjuQMjAbGQxOec85wdZuWgk+rWgtlxrHao6cBbc25854Kg8gDPnsOw0tAcneRovTp0prlPGY3i3RRoGxkqx5HnjuPz9tLqq9SpLVJNL9JR3BnaZIoAEDEcg+SThc4xyScedMLn6ekjr4zPWUMsfTlXrxoUC7Gy2SSewOc5+2urnT01vp7lY5Egd2EbRVJG7AO0t0z3IIyR4yDp7VbTJPlCigkpIGJQRMUJlCB1dYyODgEEf4OrZpaC4ywdWuaOJW9jyxq55/tULtAGeeM4ONMae21/puzxVFQaeooK2Ux00TSHcy4ywwF4yCeee2MaUUdGKimeKRVhgVOtDIzHO1QcOR35DdvtoNpZYYqbdJAv9HqTO8yK0cUB2ibYFVwM8sSQM8c5PP20bQRPKtPPIVWSFpCpEauImGCM54wQDjI54POdJpGSWkMgCgxBY26jYY7gRlB8Ag58dvnhk6QRpHHhpatmUYdc9RSDlRkduR9+NPTa5Fwnge013hro2p7lPWMrYNLMiqiB/A2qqhhjvzn45xrz6241FyipquppYqd5dk0RTaqR4OO+CB2/uPJ0V6iuMCehcKGdf6koBhl2hZOluIAweAe445ye/dZ6esFBdrlBbZQU3krNKvtYgAliCQefz5xpYw3Jy9BlOmkaut9R0FojhtK3Kmnek3iVni6YDljkLnxx8njHPI1NfNvUFBHS32spCAFgbYhXJDL4P24xxqah0IvJVSY5qZ6al6dDHEJpsESAIo2jPIUdgB8nvrqjomqV3Qyy9JFOZGKhF2988c8jx38aACS2yukpcGbrjGadsksw9o5CnGO4I7a0XpfCZTcZqUUe8U6ruWU9QhBknHucHjjtz31XamjR1ZweHRfa7PTLG1Zdp5hSQuqNNTkKOcna2UyOMEYPb441jri1NWV0jqwISRwiknLJk4YAfYDW29XeqKKOZ7DHRwSCmQowJ9nXPJzyPaAAPvjjGsvLXUQnR0kSnkWHDxR8oz4IIC7uP3z841oJJ8DamvOUabF0ckEEhKSkAHb045GTPwSeR3+Ro15JzSE1QqooUUlZCQ5KZ4+M9xzgd+w0bdKulrWaP8Ao9IkAcPHJHIyt0uRtJyQHyOcfj76prL0zU6QRbqZDU7Ssu09IbcEqFx+c/OqOXo50r4BbLQh3kkgDRxqu5fcctkcA8j8Z0TDeFijkinpJeirkFwq4XjzjPYk9ucatqp0pqKGGNkkqGQs+H9xRfJHctyfzg6ptxgZoPqZBH12CqCu7LHtntjHnPk6lvlVs6enFpRTyLrjco6ukYLJuAVWkDsSd/IO3P8Ab5/fR9pu89HZ1iFO30wkQl2UlC4Xjfjn+4cfx505utDaUrIpq/8A9urAdOdYOp1AP1MQpGMHAyM9zxxzys1rWWOWKrmkWql9s7QOOow8sc98/P30eo5ZSsMfjQ/qml/sDqfUlslq9tztRjp5I0ZGjB7EEHAYZwfHfSyto7fcap5LLIBTquGQE78jnJBA45wCPI7aMnvk71P1DVVXHJSnYZqdySgLcbmzz+nsTzz307o7/QzwRNUCpeZUKSyioKPJ7cA8MOfP7/jTvVaWST+P3Pa7RmLXQ9Snkl3uSEKCAEF9392efaBxwf41obbL6fimEVqpurc5ZAm2VengFCTwRwoOOf8AGjr36jt59LTwUiSSOIliQuVzB3AcEHOclR58/OlC26nFPbnkt9TLVNbhUdWEqg3E5QZY9jk5I55wO3EnFTu2PvenSrg6vlovlZWh5aSpKNlFWObdkgDywBJyDzjOAO40voYaq3+oKGO5yS2xgzSF3jJ2qFbJXHJP9ox861KXWmEaGgtNXFWR4ZS8kczZ28kEksSQ2M51Tf6Sq9SWb6mS2NFUHjrMTI7xqeCU/s54JBxz/FYyVbUiLTbtsl0uFuo6unSeqWoTpMFjp5dxWTeSVPbDNlSfj541k/WtfHcrrJW08saxx7UhjTnaij2gH/r/ANNbO4UtrpKGlgqYY4J5ahMbEJiLKvJIAxjzjPB441mPUNPbJ62mES5eRneRkjMXswNvHznP8aEVFO6BKT4Gj3SmqvSAsqhZ/pbrFUQMH/QjcN+eWbjPnI+wnqKoSCoVI4hvcNv5x0gcDOfnHjGlH0cVLWJTU8qvDVKm8BmBQ59ueQCQeefj76urbY9LDTyw00oJqTC07SHa5J7MOdpzxn48ZGh2ya9DrdHgWUMBkqXgqMK0YDe4fq884+xzougm+naaMATSpLHsYE5Uhu6nnGR5AOAdWQUlRE1TUGIilliGXY7ghXj88fOPOpPIjXSoqCWaSWQksozlTxhccFiQO+n814E5Vmm9U3WP1B6NWppKZ0jt9Yi9BZAQXYAdQjAPJ3IAM8851T6aqaemvJqq2t6K9F1R2hKpHI+AQ27kDGTnxg5+NVQxTVP/AA4rsUtWJ4kj2NsCoIkcHJ8988gdwOdJS8twtfVkSZ1WHoySGPG1lPtO77ec/fWT7XFPAGspjK+U9L6kvVZcqGbbTPJsiG3BCKNoBH4GR9iNTWUqbXKgicyU+JEDDawA/wA/tqaS17KbJf2m+/4YQT3K9y1lYx6NGoeSc5CqAxPJHIyw+cAKc6rFxgu16uXqCqWNYEcCMwKUSUplUbbzlsfHwOx781FyWksUNnsdFNT01SzCtYU++VxhQCu1vgHv5b41fQ/SrJb6S4RtBbYXadZYpY89UKNgYE+GONvf2jI5OisNtivwim4WGzxempKqakZ7zO5RXaoYqWJDM4AODjdtGeDhj30tuNNHTenaX6dOoxnQ5PAUFRkfypGTp368ui3Sqpaej3QUNGiiFeiVK5QDBAOeCWGOMbvOlM9trKj028hSVaCFlleRuWXAOBhuw78fPnU8ujShZTeohLSWomlJgFU67gpyVyC64HcHGR576v8ATEdFcL/NtoonhXfIskm7cqHgLgkrgDnnnkc+NDU7yXOiV9xZKZtkbF8TJIQDuG3AC4BH++dD0r1NFbqj6NT0ZVcySRsd6lsdzzwAv+T508HUafJOOhqLTwjY2SelMN3vtVTU30lLSSpHNJCMOWO1Q2OQG3cY+B28qKOG120STf00VixwmSNYKhomDA4BbB9y7sd/Gfxr21XpK61VFjnkhoaKV2qQjIXymFCKVIxkbVOcnzxoelpXtcMlPHTvdY5qQpDNSxPkK3BBwMrzzg5HHfSvBWKwkLDdbikKh2ad0wDvT2qASeMduSfGpSVVxDkNU/rQ4Qgn3HjyOMgeDp3SemLm9OkrwRs5dQfqRIGIK52bQV/PIyOdS4+mamit8c0r0yNM430ZRiYmHPOSwIzxzxjVKVNsPUbpW2DUVdcaNyYIaathkO3bA5GBjkEHtySSCM5ONHp1pR/9R9OQSlQChWXx/sfnVUVprZhUZsFRLT1MzNBWxTlIiudoPHAyo4PzjQ1xtdZSQM8tFXQxg4dxV9QL+dj8fuNTcmsJoaO18pkq6W2UtvuK1VvdrnNGY4I4iNseR+sgHGcjsM4505sd0paS3xS3LqyTdKGiUQtsWNAiqSx/jnBxj86x5KxVaiQVYdAUQl3dg2ccKe4Jz2+dPEobXBBUpcajNerIhVZSgUnndgnsAcecEHQdrDKR6dW+R5Dc/S/UlgayTh1YqqPOnTyM+OCQcnwcg9tDWmFbpW1VVBHT0k0LbVCzECRPcGC5GDgns3yDz20mmksdI1S9ZFHW9ErDAKZmzMCuG3MSCcEfx++iPRF2tdtvNU7W+RqJHzGm3e0ankH3Ecjn7/xoxTWRdSUGlGKK7tfJjHRTTV0xjpSRBC1O0YXd5OR7mIJ5+MaClmprlUwSpWxyv0VhWPODgZxwcY7n/tp1e6SnrXtFqEuUrp5KkyTAqI4xk4YeDjH8nVNxpk+uoEhqqYu3+mlYSuUKbgAO2Mvxj7d/nabc1aJzSiwG5f1ysq4hLT1k9JQOsBCbHYSEK2SVxnwQfA+NGLc4aqwtCkarUzM0bIrA5O0l2JIz2XjOefjVfqemrD6hMFqRauGnpY4pgf0SMM/2/PuAz2Ge/OrKWzXSqZRLBRQs3tLLAWI5wfccLkY7aGqlB16K6UYSjcpV+wr9RgU9hgg60kiPOHYSyhmQ7DgADjH/AGHfvpXZZ1gqYMqs3+opcbR+nsRg8Hg9tP7/AGZZBBHQ3GOueIMZWQIyhh4IQ+3z5+NZaGnqQWVqlYtgGcngA8c/x99MpJoRwalUcm2oblLTSVNpkh6UoVoVbaUZZAwI7k+CeABjI4OdZWtNwhoK2Goqi6q5aTbKSHYsAWwR5JHJ860q3u5NUx/SUttgWAENOqGRpH2rlmbucgAft30FfbbXtdLXUV700q3hxlljaNVIwDH98Ejyc89taNXgGpCUfsguF2o6Okj/APas/QXctR7tvH9uewPfA1NBTWmnoJWpZpqFZYzh/qKow5I44GDntqajLQTeWdcfmuKSoZ2f1MErEe6VzTSMCiwA4Xv3POMnwv386Jr/AFRSUY6Vvidy0mZN6f6SseWQqQdx4HA2gDt2Os1TmWOupDJQpVxQs0zqyo5bK4wM98d++OM6uu9DXzRLc6WnDQsvUlxUoNnACsVBABxkdvzrolJTS8HLLSelNp5HrepKye5xywWqnikkBUy9BBLMQM7Sw9x4GM8cd+2nvqmm3ejHpaphBJV1W2J1jJRTk4HHYHtzyAc8418nWGrpbxGjh6aVpQwwwLAnkHOef51oaz1HWVM9JTpDOtPBMZB1ZCwbIKlth/TwxOB9hrKKiuRJSc3wDWE1VDU1lHUxKQsjQVETnscMpB+AeeddVEKWq5zw2mSWooxB1OnJyc4AYEgAHnzgd9Kqtq2SqkVzMRO7lw36SSe4XOfA786bUdckdcJZKev2GKKPCpgbt3nBPyceeD21pJNWNGc9N4wGej7FBf8A1FCIQiusfWlhDhCpHBAGQe+Oe3P40yv3qO5XO70YgpnpTb4mjHT9jAjvvx7SRjGMYznXPp2GCpqJKmhq2hurGR0hkp3QMvAGJPDYAPGcZPkaFSy19jRp7nWwTBf9T6dWcPJu5JVmAyxz3+f41LiWRm080Bm6Vl2hq2a6VbCHdKcuCFIJwRxyCAP476080Lx+iLWauaGWqum8TGWRnmwFAIBY+32lsgA8kfGdZey0xuFZWQo7Qht7zb0xsXnAzntnycY5Onnrm/U80Nko6GmLRx0RiWolIQq24bvnyv6u3OQTpnGV58hlKDUdvPkUrWVFMktJT3KpphSvG8OHYiBCAcDnj3c9jkDHnVlP64vdPUmrirKk0TyFWlqI0k6hwNxwFA7Be3PA1bLTSVM0rxUsJEqnqxBwhX2gKRk4IOCfOO2s7U2y5UtuWGrjldELdPG58buGKjwMAnIxnGitreSKUvB9BesE/oStmvNxlaoMPUWOpQK/VLbo2IXB7KOCT+oay8ksC2p5alDC7U4CSxnGH3YZtnGc8YA/H5LuvqCtvFsqIqelaWJFJL4LbiduFIJLZHJHIHOfGs9fKpZ7N01Ds6SAMZIyCBjuP+XtjGnS2rBm7dD6jsNVVx0EkN5ikguUUn003Q94lQElSu7g4Dcn7a8lp6mx3g0f9RWaB41d36O15FzxuUMcHII+eP21xa7wtP6MkkcyRvRVsVRRMwG0yMrZUduCVY+eMjjI1zWXyl9QTSXBqUU+1GiSMS9UrkDc/KjGC2R/176z3bqfAMVa5DpqGiu1zp6+6XFqOBEkEYliyisijbnLdiwz98jn4o9TW9/ohdIXeZzLIoebMfUVCBgxjgnLDkY7NwMavsTU8cM1ZWTpNR74erGV3upZiSqjnOF8fbyde+o71Q1Fxljpd/8ATqanCRdcMD1GYvIW3HO8nHf4+dTgu6lwPJ9tvlitrjV2/ZLR1DxSIFDb8DHHY7hxnA8//wB9l9R3SaOWSSapCDJUJKVVT5GR9wTnnXlNXGT0/PU1LrUShXaRJxwX52gluGHYADnjXtHObbZJaf6NmSUJGxCnjGAwBxzuDc6FeWgekmeWKSJrVMsa4d2EUaht6nd3Jx8D9+caEoacR3npMxiIXpGQISuR458Hjg60XqCoRf6UkdDFLFHC7mKHapiBK7AHAzgHPjuM+NK6SelieZ6qrniVm39aSHcD2wM4x/50qjVyXk6OsltTVqIBTGut8bpJbZJqX6mTDq2MsDgkD4wPPGj7lcoprdZaaunV/pKmScTEDqCFjnBweDkDg4IwD2xoe4TUstNKtHXUlSZdwOYzGYsHI5/uJ5wcYzjtpbHK9xkSepUBtu1hgDgHn9+T/tqkaWaIyubo0VJaKO6XOvmrg1VENixPHMpPYk7txHPI1NI7fVCj6jxyVcTSn3CnWNhgE4B3dsZOpoStu0x1FpcDSroqMV88EsE8MqLnbTAFVUchyT57Z1Qk9oWUtFudCh3AIuFI577s45+deXGGailqGmqsqynqKG93fJOPjzquzwpHbnOIRJJsOwjhMnuQTnHbnWWl7ZR/KpLtCKOogoJ5K6alnrIsBVMDDamWAOSVIBOeM4/zo6trLUKiRqeujMTq2QVDBWXkEjnB48Y/wdOrDTxvFb+m8Q+oqwIyE2oFiGc4HYdR4gTg4wew50i9Xx0r+oEt7QxidCTIz7QNrDPu+XO0EH4PzoQdqiWq3Ke5HNXYpHgarelJpmAc1JLQGNcZOAe37jH50FaL5skeFGgEDewNJkFQGyA4PDDgHP2HbnV1ofrzfQUrVE6pGWnpsnDKSoCnnLckcY7A+NVXi3UNrudghol3SVVKlTVEcx5kY4IUE4AUfxj76oqeCVyvIVWeq6+orRTVS0+2A4hmpqcsGYY5OScjseMaopUlrqg0ks0irCN4M6ZLsTwuPHAJ58DxrlqGWquM8kMSRyxxlp024Drnjgnzj/caN9O2SX+u1MlwihkjFTHT/TTEhZJW27AB+CTnP86W4rkZWe2hzR2+61Ug3zVkxRDGpCMqDKqM9i2eM9xpLfqvqVVPC1LladG3bwcqxOWGOceOOcabV9rQ3i5UiTzQQrXpEqmYsQy7cd8g4zgE+AuirMttWgp4rlbXeSdC1RUyjcyMEAVgN3Y9s4yPPfVHLc00uBEqtWZs3BGaNZqZ4ggCrIvUUYP4K8fbGnFHUb4y1pvM8kjwkNDLGTtb4ULjPbvn8g6Yik9MSxI06VKVIxj6cRhAwHIw20sOfvoK5QUFLRx1lGjTRsytEJpCXfdnIYBfaRzkZYc9zxrNp+DU/YJdL1CatXt9PUw1EeHMlI52OpUe/gZyW9xyOMcHvniarNRumrIK0rIGxUS0pKs478+cEnOeRjWle4W+pQQgClEi80WW92efcVPHI8A8eNHUldPVbqKsuMdPZ2Ro6iGFt28OMNvZxuGBk8E988DGpb6H2mIhq1iipKi3PTiopqhZSjx5RuSBkDv+wzzjjzo7jc2ra2SeBdwKFYNkoPRYY3AZ425HYYxznPhbUJbKL1JLU2yhLWeBgpaLLMVGBvzx7iVPHY7u3Oqp6Slq1haKsLSTu6xwugyeQQG2gY4P37c6WU1J2wx05LCHdquFultLtNRfW1CygSxOkbrkEZOMZBx8YGRoOmNlqLp/VrTXSb1UqvVXaUkIJAC/YZxjtnRkXpSolEUkUcTBFIVXZyVcjAZccEAnt3zpX6jsdL6fvEUFkkuHQrIgs8MpU5PBB92NyEHyPnnSac4yeGGUJQxJA3r6nNTdKOqpqanW3zU4NPLGu0Sor4YsfODj9iP27t/qSohr3hemSsiiDI+2XBaOQDIUrxnjIb9tMLtcaq8+oaaaq6BNJTmmSaJd8Ugz+llPYjdjjI+/GlfqCSOjr/rBMqvLhZmj/V+nbwCP/j3+SOOddKXbkjhysJt1w/8AUfqI1WDFBSQCOQEbdy7mOWxxk7ieOM/A0zpaKOpqq2Cn2mljkSMsvY54BAPwT8ePOkPpCa3Q22sgnrZ45Kp8ydPKqyjBRc4wTkn45/GnPp+jhp555qzrrRCYSLWrN0wQW3HIPBCupAPIOPjU9ZJQpDxbsWWS00FxWq3rUx3DpymnSFEdWZM5LrjON3AII/xzlTOZIHUAIJEXJPg5yT2863PoKvt9OZKhqyGCeq66yyVcft9wDKu4fpORkntwo0t9Ly1dbaRHS2mhqI4Q0QZ4EaQPjO7llyMYz3PJ0eOQ7m1Rnp5K6V/9HHABLdt3H+3GprXi1pNg1vpKjNQB7wlRLGRye69UD+OO+prb4ew95n7rUw18KvLUdSoaUI6DBLDt3H40zkp5aa109VU7Y6cSqzlT7se5VVhjnLZ+ccZxoS6w0Ef0FHTPA1T9UFndihwAcADaP0HAIPnPjWl9Tmmio0tCyBYZD9QTKMjBJG0HP2bt2yBjGmSlRtTUjOSdVXoaWiptlxKU1oqI5Up41+nVCVkBJ6jlsnjOSpyCSQuPOsBNXxVt7udfN1J3aSRoicbDyAmT8YGOPt8aHuVNS0QMsaQuqyr/APbkG4L5wCPycgcaeXKhgop7S9BUdbqAjq7gx3AA5445ycZ/Yd9Bw6aYIS6s0vYBaL1JNV1ktRWU0FSYkjhklHAwSuQTn9IYn74+OxnqCpF1uNNNSpBFSweyJNpJeNf05x27H7cnHGh5LTGby7xpD0ChE8bjGRhslcjj9PjHONVzW2kFfWGFVQLPhNnZQFBwD8c40WlsWoVjpN68tF+Mh9puVVPW1CzPHEI2QO8oALOCCBjgj/OtNZrvSRV1XPW10VPWRs0xjRNyLMAQoZscj2L88HjtrCWSjh+inqpQBuZ1Vxjcv+2P+p1o6inT/wBMV8hmSergpjGzBEDkuwABCnIyAxwR9+edI4KTsldYF/p66wVdylivNVEhNS9R7iQsjEk7Aw55PbONe2+llqaFVtlwlSVYxtjMiHbgYYAKN3AB+M8H5Gq51jU0DW9OnKwBDyx/pIXDcHxlv3xpr6HhrRfpnoY40bpoz4XII5JH57g/nQ6jjFtFtT4yi8uzMXaint8lPTPX00sM8bBZWQqq7SRg57DgY84YcDVt5rLnBbPppar6unZ0fqj2hCM4XBA5zzn760zva6319PS1iNNb4Y5jIJlZism4ggbyR3xyAO3PbS71VZkpLvV0zVDGPrAKDiVCn9rZ4PZs88D+NUhNtL8kGopsB+iujDZT1VFJRiTbDFOFYOcZxyMnjOqZVuVDFNLNTI1OV2SzU53rgkE8jsR98du+r6OyLTS/VR3QpDGCwWNlR88DAJz89j8av+ruVvgqZ5p2qo5Y3R+pAyhiwxgnGMHt8edapPjIVJIPtxD+jalVjaQyxFJGDjKgSAbmB5z7jjnGhaJ6NaiGKJSqzs6IU9xUsGCnGewbGfjTentixWTo01+opamuoI0NOlMeyksDvL8MOc5HOO3Ghh6OqJBCwmVYhgtIKjaUPO5SBk8fPHbv31zNW3Z0Q1dscDEJTvVNdZmQGmijiV3l3I0jl8+3sxBUE554+wOs96vvklff5JKWd5adSsdMf1e0Aecd854+QdMquwSx0Et/obqJnjk6sFNJGCJmBIIUqxXcORtAzwQe+dcVVbPZoaE1Ftp6upnDItRSe5Y5AxcFfZtLhmDeRz8DVIR2pJMlOalJyaMw1O1Y5mhopnRpAjyJkgkjIBJPkBj2HA4yNVSLNTwSPU0siRPhFyhAx2yMjtlcZ/I1vL16hWa00FJZaSKip4pVqEiEZUVDqM4O05AyzEk8Hz20pvV5vfqG3JaXjhCxyQ9eaJj/AKwdmKnbjjByT2yR251TLJqVcGMD9CORqYyImzYWcYJ8HgH/AMZ19IoooY7Q1qqpoo2eNHLllxFEFyEIOMnj5HOcdhrGX/07UWCuNI5WudkLjoqSRkkcjnjIJznnB+NWWP1VcrUs800HUUAbGanz023ZI3cEZJGc5z8HWkm1g0ZbWEVtlajV6indiZkbZIsDBVU9uAP0keTkY502a3iP0lLItKq1NKAsU8TMJIT7csMc5JIzjuM6pprtYb5KfrxLa4xKsy1AiLIGP6l+FUY4+dx/dsTE9XSxUVXFcKVpfrJmSYFkjjLFf7tv6yATwe3yNBJ1kMpWCUlhjulpo5qi9180ygrIkUayBG4zyRnPznyDqaYTeoK/0zbKKgokglrZDJUVpMRUAucxgAjjCBePGppHNJ8IpD42rOO5L+UYH+kxmslMlWrF2IbZFkSEnJC47Z/xj7adeo7cZaejkD1UUvT/AFVU5keQKMY2jKg4AOcjPx50qhlp6j1TbpY3aMKUeSSUKoZ13HuBg5wB99beeQ/1G21CfR1BiWUtFDIgERAGZCW54X7eDppTalERRWaMXebLDbUoTDVmpknlcCRoAgGCu08EnknHOcadXurq47ZDBV0tNHMkyq80blXYiMhSB27HOu5mSauhplhaoFFTuUXIYPI/vBU5IzgAgk5GRpHfK0PVdOrndJYYmd127sSv3X7AAf50vUc57RF2yteBnZ6equNSTFJ7EhWKUvNtLZJxjHPOTn886Ls/pa43KvuUFBUU0/QkC++o3Ry+0cK3fP3I+3g6Yei1plp2iMchqPqEjldIM7dpLEbsH+3HGe+ibDc7BUXQV8fSeumrev0lV0bYah23E8Z2xEcfHHY6dvGzwiq1ZdR6q5ZhLdXQx0App1nU8s5iVSzZJDDnjcPv/wBtaL0nQy3221CwR5X3K1WVGVlABRiox8Ej9s/JD9MWakulDUGSFogJiC8dTGrpyWK7T8Db2z548a0v/D+Snt1B6poqCOokMTdWJpE3DYMZyUHPY8AcgazwnRPdbM/cbFcqSn+unr0Wijdoo6gU/AOB4zlQTkDd8d+Rph6OhqKO2PXzyzxCokDqIZF98RXauRncDuIIwPIHnXFbUVL0i0VMwkdnkVqSXdtqZTIdoKlSDlcsPcvn4xo2zVQprUaaf09X0s0DmMS0VVHJs4AOOqx2sOewwe+kq40ykpyby7A5LVUPcZaqlozJUdGVttQWjAkDKUwrtyRjOQQPnTOptNTTeqFmoqeGGlLKVllnWpMmFU/pyCpGSMj4PfjRyVdqvAT6mgr1Z9zSPLH7kI/5irEnz4z9saw/qNorbNTdG41sFaXMktFO0jInBwVY43KR7d2ckcHTJXgS/KNvfBb6kxR1F2gNQPcopaBiWAB437yAMjznt20oobVJVszUd1qozGQ8Uc9OChyfcGHUy2Cd3CAHGgrfe4HWR0ngSmB96bSkaHHHDZyMnGAOc5xwDrtb1uuFI9MtLHMZQIKgRCF/uowduCxGeMkD751lFLArk2XUlGs6OhrqBEgkkieKSRo9zZByqnk8ZP8AOcabW20UMlF9VXXCG2ydYqGWmMgmB5DA4XJwuQSMjH5yneD+o+qLwlTPsdpFXpRowVQF2bhkDdnjkjnbpNZ91rmrVakmrFSs6YbHuXY6hixIOR8Y+41lGLlQbdGtpoBWXiqiq66NvpmaKMRsI3nJxnDZG04OAwBHuPY86UXW7S+pry60MTU9HRRhI16u7poud74U5yc4yecAfJ0ssk0lwuFbKW6QWtCxrgDaC4AUDHAAB4+x+ddGgaiFbUiCJ6jqyqiFCGkXeeePnjC47Y0cRNW4Hp68SXaWUwmBtwp6f3bCoHtXHHfknx8aI9IXKqW4XJ7bAJeo8ccRfLICuduPvnnH309gtNBHalrpaOSKrppo5Ss5jkV1ZwBhFY8+1iDkcBs8aV2S91fpeSop6S2RztdKtGjaRlQbyfaAqA45J+MeBoJqVq8htqn6CKNYpLpcqiSpR6g1oSfYu2NsIzf6Z/5t4UHj+4/bTf0jQUc1prat0hPReoatcqCzYZmjxngYIzz22/fSn1DTXS3VlSl1r4o46yV5YlhVV9xwWIHJODwc8gHwCSKbzcWh9MRUdtrIp456JEuEEgTdFMOn2O0NyS57kcZB50KyLvTFVCyUfpVZ5JlFU1QXmMm47SfaAwBB4DZ/POhKPdblPuGKr2qsQ3MykYzgjzg40NdLutZaRiLpStIA43nDHGd2O2eMf+NGejr5bqa4Kl4p0qIVI6LyxtKacA5GAO+M9taMZKLbKOcdyxwMam3XCs21VymVpX9gE8h3KFAAGFVsfg4Opo1PV8x3VMNtghE7liTIjlj9yxU+e3+2ppO70U6rXCMpbr5crUlW1BUmEsqE4RSCd2OQRrb+mpmvlMZ7okU8iwdQMYlX3be/AGpqapq8EYmau9VPar5TG3SdDqurOqAbScgZx27E6z5/9zfakz+8vLMzZ8nDH/fU1NNFK7ElyPvSN3r4aXpRVLIkCytEFAG07C2R+5J136SutbS2hpIZQJDXx/6jRqzcmNT7iMj2kj99TU03sB9H9V2W1w+jaeCO30oSGGPpkxAsuWGfcefJ86x9tAtNuuVRblSCaKZQkiqMqDuzgn8DU1NLHyFi+iqZoK641SSMZ0pxMHf3+9ZBtPOe2T/OtDdb1cqa9VMNNWSwxx0SuqxHbhjhieO/JPf5PzqamlfIy4Hs9ZNWWarmqunLLCpMbvEpK8oO+O3uPH31gqeqnn9QdKomeZI0ARZTvCAohIGe2Tzxqamh5Ymp9Bs8Uaz1lOihIkRSqp7cEhs9vxq+np4yqSEMXEIwxck9gfnU1Nczbogm6Yvu80lNf6aCFysclPls8kncD3PPfXdk/wBStusUnujarhyp/wDmybv51NTXTp8/sWh9EJPTEMb+o5lZciOtYryeDu00rZHNs+q3kTlm94OP/wBme37ampran2RWHA0Srng9G2+aGUxyVEsRlZeC2Isj9gSePvpd6Nkev9YWoVrtMIIX6e8529/+w1NTS6f3YZfQL9ZzSSeujFI2+Kno1eKNhlVbJ5x2zoGljSH1lUU8ShYVCuqDsGxjP5wSP31NTTa31ZOH2PPWMEKXCOVYYw5Q5bYOcfPzrPKRNUCJ1TZtzhUC85Hkc+dTU0ug/wBNDPk5aVzAkZIKq74BA4ydTU1NUQz5P//Z"/>
          <p:cNvSpPr>
            <a:spLocks noChangeAspect="1" noChangeArrowheads="1"/>
          </p:cNvSpPr>
          <p:nvPr/>
        </p:nvSpPr>
        <p:spPr bwMode="auto">
          <a:xfrm>
            <a:off x="63500" y="-592138"/>
            <a:ext cx="1828800" cy="12192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1" name="Picture 2" descr="D:\M1128_Recmix_carbonaatsteen\3 Projectuitvoering\Foto's M1128\Grote reactor\DSCN00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284984"/>
            <a:ext cx="2393534" cy="194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131840" y="5229200"/>
            <a:ext cx="577196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BE" b="1" dirty="0" err="1" smtClean="0"/>
              <a:t>Agfa</a:t>
            </a:r>
            <a:r>
              <a:rPr lang="nl-BE" b="1" dirty="0" smtClean="0"/>
              <a:t>, </a:t>
            </a:r>
            <a:r>
              <a:rPr lang="nl-BE" b="1" dirty="0" err="1" smtClean="0"/>
              <a:t>Corelio</a:t>
            </a:r>
            <a:r>
              <a:rPr lang="nl-BE" b="1" dirty="0" smtClean="0"/>
              <a:t> </a:t>
            </a:r>
            <a:r>
              <a:rPr lang="nl-BE" dirty="0" smtClean="0"/>
              <a:t>: </a:t>
            </a:r>
            <a:r>
              <a:rPr lang="nl-BE" dirty="0" err="1" smtClean="0"/>
              <a:t>closing</a:t>
            </a:r>
            <a:r>
              <a:rPr lang="nl-BE" dirty="0" smtClean="0"/>
              <a:t> the Al loop in </a:t>
            </a:r>
            <a:r>
              <a:rPr lang="nl-BE" dirty="0" err="1" smtClean="0"/>
              <a:t>printing</a:t>
            </a:r>
            <a:endParaRPr lang="nl-BE" dirty="0" smtClean="0"/>
          </a:p>
          <a:p>
            <a:r>
              <a:rPr lang="nl-BE" b="1" dirty="0" smtClean="0"/>
              <a:t>OVAM</a:t>
            </a:r>
            <a:r>
              <a:rPr lang="nl-BE" dirty="0" smtClean="0"/>
              <a:t>: </a:t>
            </a:r>
            <a:r>
              <a:rPr lang="nl-BE" dirty="0" err="1" smtClean="0"/>
              <a:t>Ecoclusters</a:t>
            </a:r>
            <a:r>
              <a:rPr lang="nl-BE" dirty="0" smtClean="0"/>
              <a:t> </a:t>
            </a:r>
            <a:r>
              <a:rPr lang="nl-BE" dirty="0" err="1" smtClean="0"/>
              <a:t>industrial</a:t>
            </a:r>
            <a:r>
              <a:rPr lang="nl-BE" dirty="0" smtClean="0"/>
              <a:t> </a:t>
            </a:r>
            <a:r>
              <a:rPr lang="nl-BE" dirty="0" err="1" smtClean="0"/>
              <a:t>symbiosis</a:t>
            </a:r>
            <a:endParaRPr lang="nl-BE" dirty="0" smtClean="0"/>
          </a:p>
          <a:p>
            <a:r>
              <a:rPr lang="nl-BE" b="1" dirty="0" smtClean="0"/>
              <a:t>EC DG ENV</a:t>
            </a:r>
            <a:r>
              <a:rPr lang="nl-BE" dirty="0" smtClean="0"/>
              <a:t>: </a:t>
            </a:r>
            <a:r>
              <a:rPr lang="nl-BE" dirty="0" err="1" smtClean="0"/>
              <a:t>strategy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 err="1" smtClean="0"/>
              <a:t>sustainable</a:t>
            </a:r>
            <a:r>
              <a:rPr lang="nl-BE" dirty="0" smtClean="0"/>
              <a:t> resources management</a:t>
            </a:r>
            <a:endParaRPr lang="nl-BE" dirty="0"/>
          </a:p>
        </p:txBody>
      </p:sp>
      <p:pic>
        <p:nvPicPr>
          <p:cNvPr id="12" name="Picture 1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76672"/>
            <a:ext cx="3168352" cy="316835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2" cstate="print"/>
          <a:srcRect l="1616" t="2687" r="1374" b="2797"/>
          <a:stretch>
            <a:fillRect/>
          </a:stretch>
        </p:blipFill>
        <p:spPr bwMode="auto">
          <a:xfrm>
            <a:off x="4210996" y="689004"/>
            <a:ext cx="4933004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217030" y="3251215"/>
            <a:ext cx="10001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dirty="0" smtClean="0"/>
              <a:t>bron: EPEA</a:t>
            </a:r>
            <a:endParaRPr lang="nl-BE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4220122" y="3465960"/>
            <a:ext cx="10001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dirty="0" smtClean="0">
                <a:solidFill>
                  <a:schemeClr val="bg1"/>
                </a:solidFill>
              </a:rPr>
              <a:t>bron: EPEA</a:t>
            </a:r>
            <a:endParaRPr lang="nl-BE" sz="800" dirty="0">
              <a:solidFill>
                <a:schemeClr val="bg1"/>
              </a:solidFill>
            </a:endParaRPr>
          </a:p>
        </p:txBody>
      </p:sp>
      <p:grpSp>
        <p:nvGrpSpPr>
          <p:cNvPr id="2" name="Group 27"/>
          <p:cNvGrpSpPr/>
          <p:nvPr/>
        </p:nvGrpSpPr>
        <p:grpSpPr>
          <a:xfrm>
            <a:off x="539552" y="2348880"/>
            <a:ext cx="3168352" cy="2880320"/>
            <a:chOff x="4644008" y="3573016"/>
            <a:chExt cx="1728192" cy="1600178"/>
          </a:xfrm>
        </p:grpSpPr>
        <p:pic>
          <p:nvPicPr>
            <p:cNvPr id="29" name="Picture 28" descr="post-it-blauw.jp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8000" contrast="18000"/>
            </a:blip>
            <a:srcRect l="3287" t="6904" r="7966" b="6796"/>
            <a:stretch>
              <a:fillRect/>
            </a:stretch>
          </p:blipFill>
          <p:spPr>
            <a:xfrm>
              <a:off x="4644008" y="3573016"/>
              <a:ext cx="1728192" cy="160017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938793" y="3733034"/>
              <a:ext cx="1374698" cy="1008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/>
              <a:r>
                <a:rPr lang="nl-BE" i="1" dirty="0" smtClean="0">
                  <a:latin typeface="Arial Black" pitchFamily="34" charset="0"/>
                </a:rPr>
                <a:t>C2C</a:t>
              </a:r>
            </a:p>
            <a:p>
              <a:pPr marL="342900" indent="-342900" algn="ctr"/>
              <a:endParaRPr lang="nl-BE" sz="1400" b="1" i="1" dirty="0" smtClean="0">
                <a:latin typeface="Arial Narrow" pitchFamily="34" charset="0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nl-BE" sz="1600" b="1" i="1" dirty="0" smtClean="0">
                  <a:latin typeface="Arial Narrow" pitchFamily="34" charset="0"/>
                </a:rPr>
                <a:t>waste = </a:t>
              </a:r>
              <a:r>
                <a:rPr lang="nl-BE" sz="1600" b="1" i="1" dirty="0" err="1" smtClean="0">
                  <a:latin typeface="Arial Narrow" pitchFamily="34" charset="0"/>
                </a:rPr>
                <a:t>food</a:t>
              </a:r>
              <a:endParaRPr lang="nl-BE" sz="1600" b="1" i="1" dirty="0" smtClean="0">
                <a:latin typeface="Arial Narrow" pitchFamily="34" charset="0"/>
              </a:endParaRPr>
            </a:p>
            <a:p>
              <a:pPr marL="342900" indent="-342900">
                <a:buFont typeface="Wingdings" pitchFamily="2" charset="2"/>
                <a:buChar char="ü"/>
              </a:pPr>
              <a:endParaRPr lang="nl-BE" sz="1600" b="1" i="1" dirty="0" smtClean="0">
                <a:latin typeface="Arial Narrow" pitchFamily="34" charset="0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nl-BE" sz="1600" b="1" i="1" dirty="0" err="1" smtClean="0">
                  <a:latin typeface="Arial Narrow" pitchFamily="34" charset="0"/>
                </a:rPr>
                <a:t>use</a:t>
              </a:r>
              <a:r>
                <a:rPr lang="nl-BE" sz="1600" b="1" i="1" dirty="0" smtClean="0">
                  <a:latin typeface="Arial Narrow" pitchFamily="34" charset="0"/>
                </a:rPr>
                <a:t> </a:t>
              </a:r>
              <a:r>
                <a:rPr lang="nl-BE" sz="1600" b="1" i="1" dirty="0" err="1" smtClean="0">
                  <a:latin typeface="Arial Narrow" pitchFamily="34" charset="0"/>
                </a:rPr>
                <a:t>current</a:t>
              </a:r>
              <a:r>
                <a:rPr lang="nl-BE" sz="1600" b="1" i="1" dirty="0" smtClean="0">
                  <a:latin typeface="Arial Narrow" pitchFamily="34" charset="0"/>
                </a:rPr>
                <a:t> </a:t>
              </a:r>
              <a:r>
                <a:rPr lang="nl-BE" sz="1600" b="1" i="1" dirty="0" err="1" smtClean="0">
                  <a:latin typeface="Arial Narrow" pitchFamily="34" charset="0"/>
                </a:rPr>
                <a:t>solar</a:t>
              </a:r>
              <a:r>
                <a:rPr lang="nl-BE" sz="1600" b="1" i="1" dirty="0" smtClean="0">
                  <a:latin typeface="Arial Narrow" pitchFamily="34" charset="0"/>
                </a:rPr>
                <a:t> </a:t>
              </a:r>
              <a:r>
                <a:rPr lang="nl-BE" sz="1600" b="1" i="1" dirty="0" err="1" smtClean="0">
                  <a:latin typeface="Arial Narrow" pitchFamily="34" charset="0"/>
                </a:rPr>
                <a:t>income</a:t>
              </a:r>
              <a:endParaRPr lang="nl-BE" sz="1600" b="1" i="1" dirty="0" smtClean="0">
                <a:latin typeface="Arial Narrow" pitchFamily="34" charset="0"/>
              </a:endParaRPr>
            </a:p>
            <a:p>
              <a:pPr marL="342900" indent="-342900">
                <a:buFont typeface="Wingdings" pitchFamily="2" charset="2"/>
                <a:buChar char="ü"/>
              </a:pPr>
              <a:endParaRPr lang="nl-BE" sz="1600" b="1" i="1" dirty="0" smtClean="0">
                <a:latin typeface="Arial Narrow" pitchFamily="34" charset="0"/>
              </a:endParaRPr>
            </a:p>
            <a:p>
              <a:pPr marL="342900" indent="-342900">
                <a:buFont typeface="Wingdings" pitchFamily="2" charset="2"/>
                <a:buChar char="ü"/>
              </a:pPr>
              <a:r>
                <a:rPr lang="nl-BE" sz="1600" b="1" i="1" dirty="0" err="1" smtClean="0">
                  <a:latin typeface="Arial Narrow" pitchFamily="34" charset="0"/>
                </a:rPr>
                <a:t>celebrate</a:t>
              </a:r>
              <a:r>
                <a:rPr lang="nl-BE" sz="1600" b="1" i="1" dirty="0" smtClean="0">
                  <a:latin typeface="Arial Narrow" pitchFamily="34" charset="0"/>
                </a:rPr>
                <a:t> </a:t>
              </a:r>
              <a:r>
                <a:rPr lang="nl-BE" sz="1600" b="1" i="1" dirty="0" err="1" smtClean="0">
                  <a:latin typeface="Arial Narrow" pitchFamily="34" charset="0"/>
                </a:rPr>
                <a:t>diversity</a:t>
              </a:r>
              <a:endParaRPr lang="nl-BE" sz="1600" b="1" i="1" dirty="0">
                <a:latin typeface="Arial Narrow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2435" y="3692649"/>
            <a:ext cx="4932039" cy="216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>
            <a:spLocks noChangeAspect="1"/>
          </p:cNvSpPr>
          <p:nvPr/>
        </p:nvSpPr>
        <p:spPr bwMode="auto">
          <a:xfrm>
            <a:off x="1780882" y="-257056"/>
            <a:ext cx="1584176" cy="1584176"/>
          </a:xfrm>
          <a:prstGeom prst="ellipse">
            <a:avLst/>
          </a:prstGeom>
          <a:solidFill>
            <a:srgbClr val="67AF3E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dirty="0" smtClean="0">
              <a:solidFill>
                <a:schemeClr val="bg1"/>
              </a:solidFill>
              <a:latin typeface="Impact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dirty="0" smtClean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231708" y="-329064"/>
            <a:ext cx="1665183" cy="1665183"/>
          </a:xfrm>
          <a:prstGeom prst="ellipse">
            <a:avLst/>
          </a:prstGeom>
          <a:solidFill>
            <a:srgbClr val="67AF3E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Impact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 bwMode="auto">
          <a:xfrm>
            <a:off x="855895" y="463024"/>
            <a:ext cx="1368152" cy="1368152"/>
          </a:xfrm>
          <a:prstGeom prst="ellipse">
            <a:avLst/>
          </a:prstGeom>
          <a:solidFill>
            <a:srgbClr val="67AF3E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C2C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concept</a:t>
            </a:r>
            <a:endParaRPr kumimoji="0" lang="nl-B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1015" y="4636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C2C</a:t>
            </a:r>
          </a:p>
          <a:p>
            <a:pPr algn="ctr"/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principes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08520" y="1967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achtergrond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8395" t="17476" r="21997" b="4249"/>
          <a:stretch>
            <a:fillRect/>
          </a:stretch>
        </p:blipFill>
        <p:spPr bwMode="auto">
          <a:xfrm>
            <a:off x="683568" y="692696"/>
            <a:ext cx="7081657" cy="49653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067944" y="5949280"/>
            <a:ext cx="4614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 smtClean="0"/>
              <a:t>Ellen </a:t>
            </a:r>
            <a:r>
              <a:rPr lang="nl-BE" sz="1200" dirty="0" err="1" smtClean="0"/>
              <a:t>MacArthur</a:t>
            </a:r>
            <a:r>
              <a:rPr lang="nl-BE" sz="1200" dirty="0" smtClean="0"/>
              <a:t> Foundation, 2011, </a:t>
            </a:r>
            <a:r>
              <a:rPr lang="nl-BE" sz="1200" dirty="0" err="1" smtClean="0"/>
              <a:t>Towards</a:t>
            </a:r>
            <a:r>
              <a:rPr lang="nl-BE" sz="1200" dirty="0" smtClean="0"/>
              <a:t> the </a:t>
            </a:r>
            <a:r>
              <a:rPr lang="nl-BE" sz="1200" dirty="0" err="1" smtClean="0"/>
              <a:t>circular</a:t>
            </a:r>
            <a:r>
              <a:rPr lang="nl-BE" sz="1200" dirty="0" smtClean="0"/>
              <a:t> </a:t>
            </a:r>
            <a:r>
              <a:rPr lang="nl-BE" sz="1200" dirty="0" err="1" smtClean="0"/>
              <a:t>economy</a:t>
            </a:r>
            <a:endParaRPr lang="nl-BE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Sustainable use of Materials: why?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Societal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Challenges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10" name="Picture 2" descr="http://www.openplanetideas.com/sony/how-can-sony-technology-be-used-to-address-environmental-challenges/inpiration/urban-mining-or-recycling-rare-earths/gallery/cellpho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420888"/>
            <a:ext cx="3454975" cy="230425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115616" y="4797152"/>
            <a:ext cx="3422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24mg Au/</a:t>
            </a:r>
            <a:r>
              <a:rPr lang="nl-B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  <a:endParaRPr lang="nl-B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 &gt;100 M mobile </a:t>
            </a:r>
            <a:r>
              <a:rPr lang="nl-B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phones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nl-B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endParaRPr lang="nl-B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2400 kg Au</a:t>
            </a:r>
            <a:endParaRPr lang="nl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482" name="Picture 2" descr="http://www.degroenezaak.nl/includes/templates/degroenezaak/images/nieuws09-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124744"/>
            <a:ext cx="3957464" cy="26334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509771"/>
            <a:ext cx="197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smtClean="0">
                <a:solidFill>
                  <a:schemeClr val="bg1"/>
                </a:solidFill>
                <a:latin typeface="Impact" pitchFamily="34" charset="0"/>
              </a:rPr>
              <a:t>Conclusies</a:t>
            </a:r>
            <a:endParaRPr lang="nl-BE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15816" y="6113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chemeClr val="bg1"/>
                </a:solidFill>
                <a:latin typeface="Impact" pitchFamily="34" charset="0"/>
              </a:rPr>
              <a:t>bouw</a:t>
            </a:r>
            <a:endParaRPr lang="nl-BE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806896" y="548680"/>
            <a:ext cx="8229600" cy="5318051"/>
          </a:xfrm>
        </p:spPr>
        <p:txBody>
          <a:bodyPr/>
          <a:lstStyle/>
          <a:p>
            <a:pPr marL="1181100" lvl="2" indent="-381000" eaLnBrk="1" hangingPunct="1">
              <a:lnSpc>
                <a:spcPct val="90000"/>
              </a:lnSpc>
              <a:buNone/>
            </a:pPr>
            <a:r>
              <a:rPr lang="nl-BE" sz="2400" b="1" dirty="0" smtClean="0">
                <a:solidFill>
                  <a:srgbClr val="269EDA"/>
                </a:solidFill>
              </a:rPr>
              <a:t>C2C</a:t>
            </a:r>
            <a:r>
              <a:rPr lang="nl-BE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biedt</a:t>
            </a:r>
            <a:r>
              <a:rPr lang="nl-BE" sz="2400" dirty="0" smtClean="0">
                <a:solidFill>
                  <a:srgbClr val="67AF3E"/>
                </a:solidFill>
              </a:rPr>
              <a:t> </a:t>
            </a:r>
            <a:r>
              <a:rPr lang="nl-BE" sz="2400" b="1" dirty="0" smtClean="0">
                <a:solidFill>
                  <a:srgbClr val="67AF3E"/>
                </a:solidFill>
              </a:rPr>
              <a:t>nieuwe inzichten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b="1" dirty="0" err="1" smtClean="0">
                <a:solidFill>
                  <a:srgbClr val="67AF3E"/>
                </a:solidFill>
              </a:rPr>
              <a:t>Eco-effectiviteit</a:t>
            </a:r>
            <a:endParaRPr lang="nl-BE" sz="2400" b="1" dirty="0" smtClean="0">
              <a:solidFill>
                <a:srgbClr val="67AF3E"/>
              </a:solidFill>
            </a:endParaRP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/>
              <a:t>100% </a:t>
            </a:r>
            <a:r>
              <a:rPr lang="nl-BE" sz="2400" b="1" dirty="0" smtClean="0">
                <a:solidFill>
                  <a:srgbClr val="67AF3E"/>
                </a:solidFill>
              </a:rPr>
              <a:t>kringlopen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b="1" dirty="0" smtClean="0">
                <a:solidFill>
                  <a:srgbClr val="67AF3E"/>
                </a:solidFill>
              </a:rPr>
              <a:t>Positief</a:t>
            </a:r>
            <a:r>
              <a:rPr lang="nl-BE" sz="2400" dirty="0" smtClean="0"/>
              <a:t> verhaal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/>
              <a:t>Daagt uit om </a:t>
            </a:r>
            <a:r>
              <a:rPr lang="nl-BE" sz="2400" b="1" dirty="0" smtClean="0">
                <a:solidFill>
                  <a:srgbClr val="67AF3E"/>
                </a:solidFill>
              </a:rPr>
              <a:t>anders</a:t>
            </a:r>
            <a:r>
              <a:rPr lang="nl-BE" sz="2400" dirty="0" smtClean="0"/>
              <a:t> te </a:t>
            </a:r>
            <a:r>
              <a:rPr lang="nl-BE" sz="2400" b="1" dirty="0" smtClean="0">
                <a:solidFill>
                  <a:srgbClr val="67AF3E"/>
                </a:solidFill>
              </a:rPr>
              <a:t>denken</a:t>
            </a:r>
          </a:p>
          <a:p>
            <a:pPr marL="781050" lvl="1" indent="-381000">
              <a:lnSpc>
                <a:spcPct val="90000"/>
              </a:lnSpc>
            </a:pPr>
            <a:endParaRPr lang="nl-BE" sz="2400" b="1" dirty="0" smtClean="0">
              <a:solidFill>
                <a:srgbClr val="67AF3E"/>
              </a:solidFill>
            </a:endParaRPr>
          </a:p>
          <a:p>
            <a:pPr marL="781050" lvl="1" indent="-381000">
              <a:lnSpc>
                <a:spcPct val="90000"/>
              </a:lnSpc>
              <a:buNone/>
            </a:pPr>
            <a:r>
              <a:rPr lang="nl-BE" sz="2400" b="1" dirty="0" smtClean="0">
                <a:solidFill>
                  <a:srgbClr val="F58220"/>
                </a:solidFill>
              </a:rPr>
              <a:t>Maar</a:t>
            </a:r>
            <a:r>
              <a:rPr lang="nl-BE" sz="2400" b="1" dirty="0" smtClean="0">
                <a:solidFill>
                  <a:srgbClr val="67AF3E"/>
                </a:solidFill>
              </a:rPr>
              <a:t>… </a:t>
            </a:r>
            <a:r>
              <a:rPr lang="nl-BE" sz="2400" dirty="0" smtClean="0"/>
              <a:t>breder transitieverhaal </a:t>
            </a:r>
            <a:r>
              <a:rPr lang="nl-BE" sz="2400" dirty="0" err="1" smtClean="0"/>
              <a:t>mbt</a:t>
            </a:r>
            <a:r>
              <a:rPr lang="nl-BE" sz="2400" dirty="0" smtClean="0"/>
              <a:t> </a:t>
            </a:r>
            <a:r>
              <a:rPr lang="nl-BE" sz="2400" b="1" dirty="0" err="1" smtClean="0">
                <a:solidFill>
                  <a:srgbClr val="F58220"/>
                </a:solidFill>
              </a:rPr>
              <a:t>Sustainable</a:t>
            </a:r>
            <a:r>
              <a:rPr lang="nl-BE" sz="2400" b="1" dirty="0" smtClean="0">
                <a:solidFill>
                  <a:srgbClr val="F58220"/>
                </a:solidFill>
              </a:rPr>
              <a:t> resources management</a:t>
            </a:r>
            <a:r>
              <a:rPr lang="nl-BE" sz="2400" dirty="0" smtClean="0"/>
              <a:t>: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>
                <a:solidFill>
                  <a:srgbClr val="F58220"/>
                </a:solidFill>
              </a:rPr>
              <a:t>Hoe </a:t>
            </a:r>
            <a:r>
              <a:rPr lang="nl-BE" sz="2400" dirty="0" smtClean="0"/>
              <a:t>kringlopen </a:t>
            </a:r>
            <a:r>
              <a:rPr lang="nl-BE" sz="2400" dirty="0" smtClean="0">
                <a:solidFill>
                  <a:srgbClr val="F58220"/>
                </a:solidFill>
              </a:rPr>
              <a:t>organiseren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/>
              <a:t>Energie – </a:t>
            </a:r>
            <a:r>
              <a:rPr lang="nl-BE" sz="2400" dirty="0" smtClean="0">
                <a:solidFill>
                  <a:srgbClr val="F58220"/>
                </a:solidFill>
              </a:rPr>
              <a:t>efficiëntie</a:t>
            </a:r>
            <a:r>
              <a:rPr lang="nl-BE" sz="2400" dirty="0" smtClean="0"/>
              <a:t> aanpak noodzakelijk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/>
              <a:t>Energie ~ </a:t>
            </a:r>
            <a:r>
              <a:rPr lang="nl-BE" sz="2400" dirty="0" smtClean="0">
                <a:solidFill>
                  <a:srgbClr val="F58220"/>
                </a:solidFill>
              </a:rPr>
              <a:t>materialen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>
                <a:solidFill>
                  <a:srgbClr val="F58220"/>
                </a:solidFill>
              </a:rPr>
              <a:t>Mobiliteit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dirty="0" smtClean="0"/>
              <a:t>Nieuwe </a:t>
            </a:r>
            <a:r>
              <a:rPr lang="nl-BE" sz="2400" dirty="0" smtClean="0">
                <a:solidFill>
                  <a:srgbClr val="F58220"/>
                </a:solidFill>
              </a:rPr>
              <a:t>businessmodellen?</a:t>
            </a:r>
          </a:p>
          <a:p>
            <a:pPr marL="1638300" lvl="3" indent="-381000">
              <a:lnSpc>
                <a:spcPct val="90000"/>
              </a:lnSpc>
            </a:pPr>
            <a:r>
              <a:rPr lang="nl-BE" sz="2400" b="1" dirty="0" smtClean="0">
                <a:solidFill>
                  <a:srgbClr val="F58220"/>
                </a:solidFill>
              </a:rPr>
              <a:t>…</a:t>
            </a:r>
            <a:endParaRPr lang="nl-BE" sz="2400" dirty="0" smtClean="0"/>
          </a:p>
          <a:p>
            <a:pPr marL="1638300" lvl="3" indent="-381000">
              <a:lnSpc>
                <a:spcPct val="90000"/>
              </a:lnSpc>
              <a:buNone/>
            </a:pPr>
            <a:r>
              <a:rPr lang="nl-BE" sz="2400" dirty="0" smtClean="0"/>
              <a:t>	</a:t>
            </a:r>
          </a:p>
          <a:p>
            <a:pPr marL="1638300" lvl="3" indent="-381000">
              <a:lnSpc>
                <a:spcPct val="90000"/>
              </a:lnSpc>
            </a:pPr>
            <a:endParaRPr lang="nl-BE" sz="2400" dirty="0" smtClean="0"/>
          </a:p>
          <a:p>
            <a:pPr marL="781050" lvl="1" indent="-381000">
              <a:lnSpc>
                <a:spcPct val="90000"/>
              </a:lnSpc>
              <a:buNone/>
            </a:pPr>
            <a:r>
              <a:rPr lang="nl-BE" sz="2400" dirty="0" smtClean="0"/>
              <a:t>			</a:t>
            </a:r>
          </a:p>
          <a:p>
            <a:pPr marL="781050" lvl="1" indent="-381000">
              <a:lnSpc>
                <a:spcPct val="90000"/>
              </a:lnSpc>
              <a:buNone/>
            </a:pPr>
            <a:r>
              <a:rPr lang="nl-BE" sz="2400" dirty="0" smtClean="0"/>
              <a:t>	</a:t>
            </a:r>
          </a:p>
          <a:p>
            <a:pPr marL="1638300" lvl="3" indent="-381000">
              <a:lnSpc>
                <a:spcPct val="90000"/>
              </a:lnSpc>
            </a:pPr>
            <a:endParaRPr lang="nl-BE" sz="2400" dirty="0" smtClean="0"/>
          </a:p>
          <a:p>
            <a:pPr marL="1638300" lvl="3" indent="-381000">
              <a:lnSpc>
                <a:spcPct val="90000"/>
              </a:lnSpc>
            </a:pPr>
            <a:endParaRPr lang="nl-BE" sz="3200" dirty="0" smtClean="0"/>
          </a:p>
        </p:txBody>
      </p:sp>
      <p:pic>
        <p:nvPicPr>
          <p:cNvPr id="6" name="Picture 5" descr="untitle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838574">
            <a:off x="6498474" y="934351"/>
            <a:ext cx="2371429" cy="9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F58220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Closed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Lean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Material</a:t>
            </a:r>
            <a:r>
              <a:rPr lang="nl-BE" sz="2400" dirty="0" smtClean="0">
                <a:solidFill>
                  <a:schemeClr val="bg1"/>
                </a:solidFill>
              </a:rPr>
              <a:t> Loops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643192" cy="1143000"/>
          </a:xfrm>
        </p:spPr>
        <p:txBody>
          <a:bodyPr/>
          <a:lstStyle/>
          <a:p>
            <a:r>
              <a:rPr lang="nl-BE" dirty="0" err="1" smtClean="0"/>
              <a:t>Starting</a:t>
            </a:r>
            <a:r>
              <a:rPr lang="nl-BE" dirty="0" smtClean="0"/>
              <a:t> point: </a:t>
            </a:r>
            <a:r>
              <a:rPr lang="nl-BE" dirty="0" err="1" smtClean="0"/>
              <a:t>Lean</a:t>
            </a:r>
            <a:r>
              <a:rPr lang="nl-BE" dirty="0" smtClean="0"/>
              <a:t> Thinking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204864"/>
            <a:ext cx="7725544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Specify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from the standpoint of the end customer.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all the steps in the value stream,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857250" lvl="1" indent="-457200">
              <a:buNone/>
            </a:pPr>
            <a:r>
              <a:rPr lang="en-US" dirty="0" smtClean="0"/>
              <a:t>whenever possible those steps that do not create value.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the value-creating steps occur in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tight sequence </a:t>
            </a:r>
            <a:r>
              <a:rPr lang="en-US" dirty="0" smtClean="0"/>
              <a:t>so the product will flow smoothly toward the customer.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 flow is introduced, let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 value </a:t>
            </a:r>
            <a:r>
              <a:rPr lang="en-US" dirty="0" smtClean="0"/>
              <a:t>from the next upstream activity.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 value is specified, value streams are identified, wasted steps are removed, and flow and pull are introduced, </a:t>
            </a:r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begin the process again </a:t>
            </a:r>
            <a:r>
              <a:rPr lang="en-US" dirty="0" smtClean="0"/>
              <a:t>and continue it until a state of perfection is reached in which 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perfect value is created with no waste</a:t>
            </a:r>
            <a:r>
              <a:rPr lang="en-US" dirty="0" smtClean="0"/>
              <a:t>.</a:t>
            </a:r>
          </a:p>
          <a:p>
            <a:endParaRPr lang="nl-BE" dirty="0"/>
          </a:p>
        </p:txBody>
      </p:sp>
      <p:pic>
        <p:nvPicPr>
          <p:cNvPr id="4" name="Content Placeholder 3" descr="5stepslea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99584" y="0"/>
            <a:ext cx="3744416" cy="317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F58220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Closed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Lean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Material</a:t>
            </a:r>
            <a:r>
              <a:rPr lang="nl-BE" sz="2400" dirty="0" smtClean="0">
                <a:solidFill>
                  <a:schemeClr val="bg1"/>
                </a:solidFill>
              </a:rPr>
              <a:t> Loops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lean</a:t>
            </a:r>
            <a:r>
              <a:rPr lang="nl-BE" dirty="0" smtClean="0"/>
              <a:t> thinking to </a:t>
            </a:r>
            <a:r>
              <a:rPr lang="nl-BE" dirty="0" err="1" smtClean="0"/>
              <a:t>closed</a:t>
            </a:r>
            <a:r>
              <a:rPr lang="nl-BE" dirty="0" smtClean="0"/>
              <a:t> </a:t>
            </a:r>
            <a:r>
              <a:rPr lang="nl-BE" dirty="0" err="1" smtClean="0"/>
              <a:t>lean</a:t>
            </a:r>
            <a:r>
              <a:rPr lang="nl-BE" dirty="0" smtClean="0"/>
              <a:t> </a:t>
            </a:r>
            <a:r>
              <a:rPr lang="nl-BE" dirty="0" err="1" smtClean="0"/>
              <a:t>cycles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600200"/>
            <a:ext cx="7715200" cy="4525963"/>
          </a:xfrm>
        </p:spPr>
        <p:txBody>
          <a:bodyPr/>
          <a:lstStyle/>
          <a:p>
            <a:r>
              <a:rPr lang="nl-BE" dirty="0" err="1" smtClean="0"/>
              <a:t>Lean</a:t>
            </a:r>
            <a:r>
              <a:rPr lang="nl-BE" dirty="0" smtClean="0"/>
              <a:t> thinking </a:t>
            </a:r>
            <a:r>
              <a:rPr lang="nl-BE" dirty="0" err="1" smtClean="0"/>
              <a:t>princples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applied</a:t>
            </a:r>
            <a:r>
              <a:rPr lang="nl-BE" dirty="0" smtClean="0"/>
              <a:t> to a </a:t>
            </a:r>
            <a:r>
              <a:rPr lang="nl-BE" dirty="0" err="1" smtClean="0"/>
              <a:t>material</a:t>
            </a:r>
            <a:r>
              <a:rPr lang="nl-BE" dirty="0" smtClean="0"/>
              <a:t> </a:t>
            </a:r>
            <a:r>
              <a:rPr lang="nl-BE" dirty="0" err="1" smtClean="0"/>
              <a:t>cycle</a:t>
            </a:r>
            <a:r>
              <a:rPr lang="nl-BE" dirty="0" smtClean="0"/>
              <a:t> context</a:t>
            </a:r>
          </a:p>
          <a:p>
            <a:r>
              <a:rPr lang="nl-BE" dirty="0" err="1" smtClean="0"/>
              <a:t>This</a:t>
            </a:r>
            <a:r>
              <a:rPr lang="nl-BE" dirty="0" smtClean="0"/>
              <a:t> has the </a:t>
            </a:r>
            <a:r>
              <a:rPr lang="nl-BE" dirty="0" err="1" smtClean="0"/>
              <a:t>advantage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we </a:t>
            </a:r>
            <a:r>
              <a:rPr lang="nl-BE" dirty="0" err="1" smtClean="0"/>
              <a:t>use</a:t>
            </a:r>
            <a:r>
              <a:rPr lang="nl-BE" dirty="0" smtClean="0"/>
              <a:t> the </a:t>
            </a:r>
            <a:r>
              <a:rPr lang="nl-BE" dirty="0" err="1" smtClean="0"/>
              <a:t>vocabulary</a:t>
            </a:r>
            <a:r>
              <a:rPr lang="nl-BE" dirty="0" smtClean="0"/>
              <a:t> of the </a:t>
            </a:r>
            <a:r>
              <a:rPr lang="nl-BE" dirty="0" err="1" smtClean="0"/>
              <a:t>industry</a:t>
            </a:r>
            <a:r>
              <a:rPr lang="nl-BE" dirty="0" smtClean="0"/>
              <a:t> to </a:t>
            </a:r>
            <a:r>
              <a:rPr lang="nl-BE" dirty="0" err="1" smtClean="0"/>
              <a:t>introduce</a:t>
            </a:r>
            <a:r>
              <a:rPr lang="nl-BE" dirty="0" smtClean="0"/>
              <a:t> a </a:t>
            </a:r>
            <a:r>
              <a:rPr lang="nl-BE" dirty="0" err="1" smtClean="0"/>
              <a:t>new</a:t>
            </a:r>
            <a:r>
              <a:rPr lang="nl-BE" dirty="0" smtClean="0"/>
              <a:t> </a:t>
            </a:r>
            <a:r>
              <a:rPr lang="nl-BE" dirty="0" err="1" smtClean="0"/>
              <a:t>sustainability</a:t>
            </a:r>
            <a:r>
              <a:rPr lang="nl-BE" dirty="0" smtClean="0"/>
              <a:t> concept</a:t>
            </a:r>
          </a:p>
          <a:p>
            <a:r>
              <a:rPr lang="nl-BE" dirty="0" smtClean="0"/>
              <a:t>We </a:t>
            </a:r>
            <a:r>
              <a:rPr lang="nl-BE" dirty="0" err="1" smtClean="0"/>
              <a:t>see</a:t>
            </a:r>
            <a:r>
              <a:rPr lang="nl-BE" dirty="0" smtClean="0"/>
              <a:t> </a:t>
            </a:r>
            <a:r>
              <a:rPr lang="nl-BE" dirty="0" err="1" smtClean="0"/>
              <a:t>this</a:t>
            </a:r>
            <a:r>
              <a:rPr lang="nl-BE" dirty="0" smtClean="0"/>
              <a:t> as a </a:t>
            </a:r>
            <a:r>
              <a:rPr lang="nl-BE" dirty="0" err="1" smtClean="0"/>
              <a:t>means</a:t>
            </a:r>
            <a:r>
              <a:rPr lang="nl-BE" dirty="0" smtClean="0"/>
              <a:t> to </a:t>
            </a:r>
            <a:r>
              <a:rPr lang="nl-BE" dirty="0" err="1" smtClean="0"/>
              <a:t>stimulate</a:t>
            </a:r>
            <a:r>
              <a:rPr lang="nl-BE" dirty="0" smtClean="0"/>
              <a:t> </a:t>
            </a:r>
            <a:r>
              <a:rPr lang="nl-BE" dirty="0" err="1" smtClean="0"/>
              <a:t>action</a:t>
            </a:r>
            <a:r>
              <a:rPr lang="nl-BE" dirty="0" smtClean="0"/>
              <a:t> in </a:t>
            </a:r>
            <a:r>
              <a:rPr lang="nl-BE" dirty="0" err="1" smtClean="0"/>
              <a:t>industry</a:t>
            </a:r>
            <a:r>
              <a:rPr lang="nl-BE" dirty="0" smtClean="0"/>
              <a:t> in the field of </a:t>
            </a:r>
            <a:r>
              <a:rPr lang="nl-BE" dirty="0" err="1" smtClean="0"/>
              <a:t>closing</a:t>
            </a:r>
            <a:r>
              <a:rPr lang="nl-BE" dirty="0" smtClean="0"/>
              <a:t> </a:t>
            </a:r>
            <a:r>
              <a:rPr lang="nl-BE" dirty="0" err="1" smtClean="0"/>
              <a:t>material</a:t>
            </a:r>
            <a:r>
              <a:rPr lang="nl-BE" dirty="0" smtClean="0"/>
              <a:t> loops</a:t>
            </a:r>
          </a:p>
          <a:p>
            <a:endParaRPr lang="nl-BE" dirty="0" smtClean="0"/>
          </a:p>
          <a:p>
            <a:r>
              <a:rPr lang="nl-BE" dirty="0" err="1" smtClean="0"/>
              <a:t>This</a:t>
            </a:r>
            <a:r>
              <a:rPr lang="nl-BE" dirty="0" smtClean="0"/>
              <a:t> </a:t>
            </a:r>
            <a:r>
              <a:rPr lang="nl-BE" dirty="0" err="1" smtClean="0"/>
              <a:t>generates</a:t>
            </a:r>
            <a:r>
              <a:rPr lang="nl-BE" dirty="0" smtClean="0"/>
              <a:t> the concept of ‘</a:t>
            </a:r>
            <a:r>
              <a:rPr lang="nl-BE" dirty="0" err="1" smtClean="0"/>
              <a:t>closed</a:t>
            </a:r>
            <a:r>
              <a:rPr lang="nl-BE" dirty="0" smtClean="0"/>
              <a:t> </a:t>
            </a:r>
            <a:r>
              <a:rPr lang="nl-BE" dirty="0" err="1" smtClean="0"/>
              <a:t>lean</a:t>
            </a:r>
            <a:r>
              <a:rPr lang="nl-BE" dirty="0" smtClean="0"/>
              <a:t> </a:t>
            </a:r>
            <a:r>
              <a:rPr lang="nl-BE" dirty="0" err="1" smtClean="0"/>
              <a:t>cycles</a:t>
            </a:r>
            <a:r>
              <a:rPr lang="nl-BE" dirty="0" smtClean="0"/>
              <a:t>’.</a:t>
            </a:r>
          </a:p>
          <a:p>
            <a:endParaRPr lang="nl-BE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rgbClr val="F58220"/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Closed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Lean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Material</a:t>
            </a:r>
            <a:r>
              <a:rPr lang="nl-BE" sz="2400" dirty="0" smtClean="0">
                <a:solidFill>
                  <a:schemeClr val="bg1"/>
                </a:solidFill>
              </a:rPr>
              <a:t> Loops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340768"/>
            <a:ext cx="3394720" cy="4525963"/>
          </a:xfrm>
        </p:spPr>
        <p:txBody>
          <a:bodyPr/>
          <a:lstStyle/>
          <a:p>
            <a:r>
              <a:rPr lang="nl-BE" b="1" dirty="0" smtClean="0"/>
              <a:t>Life </a:t>
            </a:r>
            <a:r>
              <a:rPr lang="nl-BE" b="1" dirty="0" err="1" smtClean="0"/>
              <a:t>cycle</a:t>
            </a:r>
            <a:r>
              <a:rPr lang="nl-BE" b="1" dirty="0" smtClean="0"/>
              <a:t> </a:t>
            </a:r>
            <a:r>
              <a:rPr lang="nl-BE" b="1" dirty="0" err="1" smtClean="0"/>
              <a:t>assessment</a:t>
            </a:r>
            <a:r>
              <a:rPr lang="nl-BE" b="1" dirty="0" smtClean="0"/>
              <a:t>, </a:t>
            </a:r>
          </a:p>
          <a:p>
            <a:pPr>
              <a:buNone/>
            </a:pPr>
            <a:r>
              <a:rPr lang="nl-BE" b="1" dirty="0" smtClean="0"/>
              <a:t>	LC- </a:t>
            </a:r>
            <a:r>
              <a:rPr lang="nl-BE" b="1" dirty="0" err="1" smtClean="0"/>
              <a:t>costing</a:t>
            </a:r>
            <a:r>
              <a:rPr lang="nl-BE" b="1" dirty="0" smtClean="0"/>
              <a:t>, </a:t>
            </a:r>
            <a:r>
              <a:rPr lang="nl-BE" b="1" dirty="0" err="1" smtClean="0"/>
              <a:t>social-LCA</a:t>
            </a:r>
            <a:endParaRPr lang="nl-BE" b="1" dirty="0" smtClean="0"/>
          </a:p>
          <a:p>
            <a:r>
              <a:rPr lang="nl-BE" b="1" dirty="0" err="1" smtClean="0"/>
              <a:t>Ecodesign</a:t>
            </a:r>
            <a:r>
              <a:rPr lang="nl-BE" b="1" dirty="0" smtClean="0"/>
              <a:t> </a:t>
            </a:r>
            <a:r>
              <a:rPr lang="nl-BE" b="1" dirty="0" err="1" smtClean="0"/>
              <a:t>strategy</a:t>
            </a:r>
            <a:endParaRPr lang="nl-BE" b="1" dirty="0" smtClean="0"/>
          </a:p>
          <a:p>
            <a:r>
              <a:rPr lang="nl-BE" b="1" dirty="0" err="1" smtClean="0"/>
              <a:t>Sustainability</a:t>
            </a:r>
            <a:r>
              <a:rPr lang="nl-BE" b="1" dirty="0" smtClean="0"/>
              <a:t> </a:t>
            </a:r>
            <a:r>
              <a:rPr lang="nl-BE" b="1" dirty="0" err="1" smtClean="0"/>
              <a:t>assessment</a:t>
            </a:r>
            <a:endParaRPr lang="nl-BE" b="1" dirty="0" smtClean="0"/>
          </a:p>
          <a:p>
            <a:r>
              <a:rPr lang="nl-BE" b="1" dirty="0" err="1" smtClean="0"/>
              <a:t>Consumer</a:t>
            </a:r>
            <a:r>
              <a:rPr lang="nl-BE" b="1" dirty="0" smtClean="0"/>
              <a:t> </a:t>
            </a:r>
            <a:r>
              <a:rPr lang="nl-BE" b="1" dirty="0" err="1" smtClean="0"/>
              <a:t>behaviour</a:t>
            </a:r>
            <a:endParaRPr lang="nl-BE" b="1" dirty="0" smtClean="0"/>
          </a:p>
          <a:p>
            <a:r>
              <a:rPr lang="nl-BE" b="1" dirty="0" err="1" smtClean="0"/>
              <a:t>Sharing</a:t>
            </a:r>
            <a:r>
              <a:rPr lang="nl-BE" b="1" dirty="0" smtClean="0"/>
              <a:t> </a:t>
            </a:r>
            <a:r>
              <a:rPr lang="nl-BE" b="1" dirty="0" err="1" smtClean="0"/>
              <a:t>systems</a:t>
            </a:r>
            <a:endParaRPr lang="nl-BE" b="1" dirty="0" smtClean="0"/>
          </a:p>
          <a:p>
            <a:r>
              <a:rPr lang="nl-BE" b="1" dirty="0" err="1" smtClean="0"/>
              <a:t>Transition</a:t>
            </a:r>
            <a:r>
              <a:rPr lang="nl-BE" b="1" dirty="0" smtClean="0"/>
              <a:t> </a:t>
            </a:r>
            <a:r>
              <a:rPr lang="nl-BE" b="1" dirty="0" err="1" smtClean="0"/>
              <a:t>projects</a:t>
            </a:r>
            <a:endParaRPr lang="nl-BE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smtClean="0">
                <a:solidFill>
                  <a:schemeClr val="bg1"/>
                </a:solidFill>
              </a:rPr>
              <a:t>Life </a:t>
            </a:r>
            <a:r>
              <a:rPr lang="nl-BE" sz="2400" dirty="0" err="1" smtClean="0">
                <a:solidFill>
                  <a:schemeClr val="bg1"/>
                </a:solidFill>
              </a:rPr>
              <a:t>Cycle</a:t>
            </a:r>
            <a:r>
              <a:rPr lang="nl-BE" sz="2400" dirty="0" smtClean="0">
                <a:solidFill>
                  <a:schemeClr val="bg1"/>
                </a:solidFill>
              </a:rPr>
              <a:t> Thinking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41986" name="Picture 2" descr="http://t0.gstatic.com/images?q=tbn:ANd9GcRe6nkqq8i-OekGNyR9NZ9Zn0zUOc3NVFnFQ8drVJbf_DqpVA9gv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48680"/>
            <a:ext cx="2641476" cy="1479227"/>
          </a:xfrm>
          <a:prstGeom prst="rect">
            <a:avLst/>
          </a:prstGeom>
          <a:noFill/>
        </p:spPr>
      </p:pic>
      <p:pic>
        <p:nvPicPr>
          <p:cNvPr id="41988" name="Picture 4" descr="http://t2.gstatic.com/images?q=tbn:ANd9GcSso8aJO6GKdxlsrDsmffGAcfNWk027nrXK2v5uSqM50q-gsSaAv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988840"/>
            <a:ext cx="2115319" cy="1407649"/>
          </a:xfrm>
          <a:prstGeom prst="rect">
            <a:avLst/>
          </a:prstGeom>
          <a:noFill/>
        </p:spPr>
      </p:pic>
      <p:pic>
        <p:nvPicPr>
          <p:cNvPr id="9" name="Picture 2" descr="http://users.telenet.be/denbrabo/fotos/velo%20sint-paulusstraat%20f%20kc-0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340768"/>
            <a:ext cx="1345419" cy="179584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63888" y="5373216"/>
            <a:ext cx="504824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BE" b="1" dirty="0" err="1" smtClean="0"/>
              <a:t>SMEs</a:t>
            </a:r>
            <a:r>
              <a:rPr lang="nl-BE" b="1" dirty="0" smtClean="0"/>
              <a:t>, sectors</a:t>
            </a:r>
            <a:r>
              <a:rPr lang="nl-BE" dirty="0" smtClean="0"/>
              <a:t>: </a:t>
            </a:r>
            <a:r>
              <a:rPr lang="nl-BE" dirty="0" err="1" smtClean="0"/>
              <a:t>LCA-studies</a:t>
            </a:r>
            <a:endParaRPr lang="nl-BE" dirty="0" smtClean="0"/>
          </a:p>
          <a:p>
            <a:r>
              <a:rPr lang="nl-BE" b="1" dirty="0" smtClean="0"/>
              <a:t>Limburg, </a:t>
            </a:r>
            <a:r>
              <a:rPr lang="nl-BE" b="1" dirty="0" err="1" smtClean="0"/>
              <a:t>Ghent</a:t>
            </a:r>
            <a:r>
              <a:rPr lang="nl-BE" dirty="0" smtClean="0"/>
              <a:t>: </a:t>
            </a:r>
            <a:r>
              <a:rPr lang="nl-BE" dirty="0" err="1" smtClean="0"/>
              <a:t>transition</a:t>
            </a:r>
            <a:r>
              <a:rPr lang="nl-BE" dirty="0" smtClean="0"/>
              <a:t> to </a:t>
            </a:r>
            <a:r>
              <a:rPr lang="nl-BE" dirty="0" err="1" smtClean="0"/>
              <a:t>climate</a:t>
            </a:r>
            <a:r>
              <a:rPr lang="nl-BE" dirty="0" smtClean="0"/>
              <a:t> </a:t>
            </a:r>
            <a:r>
              <a:rPr lang="nl-BE" dirty="0" err="1" smtClean="0"/>
              <a:t>neutral</a:t>
            </a:r>
            <a:r>
              <a:rPr lang="nl-BE" dirty="0" smtClean="0"/>
              <a:t> </a:t>
            </a:r>
            <a:r>
              <a:rPr lang="nl-BE" dirty="0" err="1" smtClean="0"/>
              <a:t>region</a:t>
            </a:r>
            <a:endParaRPr lang="nl-BE" dirty="0" smtClean="0"/>
          </a:p>
          <a:p>
            <a:r>
              <a:rPr lang="nl-BE" b="1" dirty="0" smtClean="0"/>
              <a:t>Kringwinkels</a:t>
            </a:r>
            <a:r>
              <a:rPr lang="nl-BE" dirty="0" smtClean="0"/>
              <a:t>: </a:t>
            </a:r>
            <a:r>
              <a:rPr lang="nl-BE" dirty="0" err="1" smtClean="0"/>
              <a:t>vision</a:t>
            </a:r>
            <a:r>
              <a:rPr lang="nl-BE" dirty="0" smtClean="0"/>
              <a:t> 2030</a:t>
            </a:r>
            <a:endParaRPr lang="nl-BE" dirty="0"/>
          </a:p>
        </p:txBody>
      </p:sp>
      <p:pic>
        <p:nvPicPr>
          <p:cNvPr id="10244" name="Picture 4" descr="http://t1.gstatic.com/images?q=tbn:ANd9GcSCye5DoBa317LtHGGMRs1LsyU-tn6T_d49hWMX_zZtEsG8N3R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140968"/>
            <a:ext cx="3024336" cy="20125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5" descr="Transitiecurv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51520" y="692696"/>
            <a:ext cx="6011970" cy="3960440"/>
          </a:xfrm>
        </p:spPr>
      </p:pic>
      <p:sp>
        <p:nvSpPr>
          <p:cNvPr id="5" name="Oval 4"/>
          <p:cNvSpPr>
            <a:spLocks noChangeAspect="1"/>
          </p:cNvSpPr>
          <p:nvPr/>
        </p:nvSpPr>
        <p:spPr bwMode="auto">
          <a:xfrm>
            <a:off x="-468560" y="-243408"/>
            <a:ext cx="1656184" cy="1656184"/>
          </a:xfrm>
          <a:prstGeom prst="ellipse">
            <a:avLst/>
          </a:prstGeom>
          <a:solidFill>
            <a:srgbClr val="F58220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332656"/>
            <a:ext cx="118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 smtClean="0">
                <a:solidFill>
                  <a:schemeClr val="bg1"/>
                </a:solidFill>
                <a:latin typeface="Impact" pitchFamily="34" charset="0"/>
              </a:rPr>
              <a:t>Transitie-denken</a:t>
            </a:r>
            <a:endParaRPr lang="nl-BE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17" name="Picture 4" descr="Bekijk de afbeelding op ware groott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3140968"/>
            <a:ext cx="676275" cy="53657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20" name="Picture 19" descr="3_scenario and backcasting.wm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8343" y="2132856"/>
            <a:ext cx="1348697" cy="87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9" descr="2_envisioning.wm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0"/>
            <a:ext cx="1601539" cy="94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" descr="2_envisioning.wm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256" y="2996952"/>
            <a:ext cx="520584" cy="30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380312" y="2996952"/>
            <a:ext cx="1763688" cy="369332"/>
          </a:xfrm>
          <a:prstGeom prst="rect">
            <a:avLst/>
          </a:prstGeom>
          <a:noFill/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nl-BE" dirty="0" err="1">
                <a:solidFill>
                  <a:srgbClr val="CCCC00"/>
                </a:solidFill>
              </a:rPr>
              <a:t>Eco-efficiëntie</a:t>
            </a:r>
            <a:endParaRPr lang="nl-BE" dirty="0">
              <a:solidFill>
                <a:srgbClr val="CCCC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20" y="4892967"/>
            <a:ext cx="540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62000"/>
            <a:r>
              <a:rPr lang="nl-BE" dirty="0" smtClean="0"/>
              <a:t>Transitie is een gradueel </a:t>
            </a:r>
            <a:r>
              <a:rPr lang="nl-BE" dirty="0" smtClean="0">
                <a:solidFill>
                  <a:schemeClr val="accent2"/>
                </a:solidFill>
              </a:rPr>
              <a:t>continu proces</a:t>
            </a:r>
            <a:r>
              <a:rPr lang="nl-BE" dirty="0" smtClean="0"/>
              <a:t> van maatschappelijke </a:t>
            </a:r>
            <a:r>
              <a:rPr lang="nl-BE" dirty="0" smtClean="0">
                <a:solidFill>
                  <a:schemeClr val="accent2"/>
                </a:solidFill>
              </a:rPr>
              <a:t>verandering</a:t>
            </a:r>
            <a:r>
              <a:rPr lang="nl-BE" dirty="0" smtClean="0"/>
              <a:t>, waarbij de </a:t>
            </a:r>
            <a:r>
              <a:rPr lang="nl-BE" dirty="0" smtClean="0">
                <a:solidFill>
                  <a:schemeClr val="accent2"/>
                </a:solidFill>
              </a:rPr>
              <a:t>maatschappij</a:t>
            </a:r>
            <a:r>
              <a:rPr lang="nl-BE" dirty="0" smtClean="0"/>
              <a:t> (of een complex deelsysteem ervan) </a:t>
            </a:r>
            <a:r>
              <a:rPr lang="nl-BE" dirty="0" smtClean="0">
                <a:solidFill>
                  <a:schemeClr val="accent2"/>
                </a:solidFill>
              </a:rPr>
              <a:t>structureel</a:t>
            </a:r>
            <a:r>
              <a:rPr lang="nl-BE" dirty="0" smtClean="0"/>
              <a:t> van karakter verandert</a:t>
            </a:r>
            <a:endParaRPr lang="nl-BE" dirty="0"/>
          </a:p>
        </p:txBody>
      </p:sp>
      <p:sp>
        <p:nvSpPr>
          <p:cNvPr id="18" name="TextBox 17"/>
          <p:cNvSpPr txBox="1"/>
          <p:nvPr/>
        </p:nvSpPr>
        <p:spPr>
          <a:xfrm>
            <a:off x="5940152" y="188640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nl-BE" sz="1400" b="1" dirty="0" smtClean="0">
                <a:solidFill>
                  <a:srgbClr val="34A3DC"/>
                </a:solidFill>
              </a:rPr>
              <a:t>Duurzame samenleving</a:t>
            </a:r>
            <a:endParaRPr lang="nl-BE" sz="1400" b="1" dirty="0">
              <a:solidFill>
                <a:srgbClr val="34A3D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44707" y="3364605"/>
            <a:ext cx="1745029" cy="369332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nl-BE" dirty="0" err="1" smtClean="0">
                <a:solidFill>
                  <a:srgbClr val="CCCC00"/>
                </a:solidFill>
                <a:effectLst/>
              </a:rPr>
              <a:t>Eco-effectiviteit</a:t>
            </a:r>
            <a:endParaRPr lang="nl-BE" dirty="0">
              <a:solidFill>
                <a:srgbClr val="CCCC00"/>
              </a:solidFill>
              <a:effectLst/>
            </a:endParaRPr>
          </a:p>
        </p:txBody>
      </p:sp>
      <p:pic>
        <p:nvPicPr>
          <p:cNvPr id="33" name="Picture 19" descr="2_envisioning.wm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312" y="404664"/>
            <a:ext cx="1601539" cy="94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19" descr="2_envisioning.wm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908720"/>
            <a:ext cx="1601539" cy="94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7236296" y="548680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nl-BE" sz="1400" b="1" dirty="0" smtClean="0">
                <a:solidFill>
                  <a:srgbClr val="34A3DC"/>
                </a:solidFill>
              </a:rPr>
              <a:t>Groene </a:t>
            </a:r>
          </a:p>
          <a:p>
            <a:pPr algn="ctr">
              <a:defRPr/>
            </a:pPr>
            <a:r>
              <a:rPr lang="nl-BE" sz="1400" b="1" dirty="0" smtClean="0">
                <a:solidFill>
                  <a:srgbClr val="34A3DC"/>
                </a:solidFill>
              </a:rPr>
              <a:t>economie</a:t>
            </a:r>
            <a:endParaRPr lang="nl-BE" sz="1400" b="1" dirty="0">
              <a:solidFill>
                <a:srgbClr val="34A3D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4168" y="1105580"/>
            <a:ext cx="18002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nl-BE" sz="1400" b="1" dirty="0" smtClean="0">
                <a:solidFill>
                  <a:srgbClr val="34A3DC"/>
                </a:solidFill>
              </a:rPr>
              <a:t>Duurzaam materiaalbeheer</a:t>
            </a:r>
            <a:endParaRPr lang="nl-BE" sz="1400" b="1" dirty="0">
              <a:solidFill>
                <a:srgbClr val="34A3DC"/>
              </a:solidFill>
            </a:endParaRPr>
          </a:p>
        </p:txBody>
      </p:sp>
      <p:pic>
        <p:nvPicPr>
          <p:cNvPr id="39" name="Picture 38" descr="3_scenario and backcasting.wm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2996952"/>
            <a:ext cx="36036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6" grpId="0"/>
      <p:bldP spid="18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Transitie: </a:t>
            </a:r>
            <a:r>
              <a:rPr lang="nl-BE" dirty="0" err="1" smtClean="0"/>
              <a:t>multilevel</a:t>
            </a:r>
            <a:r>
              <a:rPr lang="nl-BE" dirty="0" smtClean="0"/>
              <a:t> perspectief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120" y="1600200"/>
            <a:ext cx="3034680" cy="4525963"/>
          </a:xfrm>
        </p:spPr>
        <p:txBody>
          <a:bodyPr/>
          <a:lstStyle/>
          <a:p>
            <a:r>
              <a:rPr lang="nl-BE" dirty="0" smtClean="0"/>
              <a:t>Persistente problemen</a:t>
            </a:r>
          </a:p>
          <a:p>
            <a:r>
              <a:rPr lang="nl-BE" dirty="0" err="1" smtClean="0"/>
              <a:t>Leitbild</a:t>
            </a:r>
            <a:endParaRPr lang="nl-BE" dirty="0" smtClean="0"/>
          </a:p>
          <a:p>
            <a:r>
              <a:rPr lang="nl-BE" dirty="0" smtClean="0"/>
              <a:t>Oplossingsrichtingen</a:t>
            </a:r>
          </a:p>
          <a:p>
            <a:r>
              <a:rPr lang="nl-BE" dirty="0" err="1" smtClean="0"/>
              <a:t>Regime-analyse</a:t>
            </a:r>
            <a:endParaRPr lang="nl-BE" dirty="0" smtClean="0"/>
          </a:p>
          <a:p>
            <a:r>
              <a:rPr lang="nl-BE" dirty="0" smtClean="0"/>
              <a:t>Niche-innovatie</a:t>
            </a:r>
            <a:endParaRPr lang="nl-BE" dirty="0"/>
          </a:p>
        </p:txBody>
      </p:sp>
      <p:pic>
        <p:nvPicPr>
          <p:cNvPr id="2050" name="Picture 2" descr="http://www.ncsi.nl/imgupload/samenvatting_scriptie_martine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700808"/>
            <a:ext cx="4753477" cy="3240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83568" y="1556792"/>
            <a:ext cx="1728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b="1" dirty="0" smtClean="0">
                <a:solidFill>
                  <a:schemeClr val="tx2"/>
                </a:solidFill>
                <a:latin typeface="+mn-lt"/>
              </a:rPr>
              <a:t>Landscape</a:t>
            </a:r>
          </a:p>
          <a:p>
            <a:endParaRPr lang="nl-BE" sz="2800" b="1" dirty="0" smtClean="0">
              <a:solidFill>
                <a:schemeClr val="tx2"/>
              </a:solidFill>
              <a:latin typeface="+mn-lt"/>
            </a:endParaRPr>
          </a:p>
          <a:p>
            <a:endParaRPr lang="nl-BE" sz="2800" b="1" dirty="0" smtClean="0">
              <a:solidFill>
                <a:schemeClr val="tx2"/>
              </a:solidFill>
              <a:latin typeface="+mn-lt"/>
            </a:endParaRPr>
          </a:p>
          <a:p>
            <a:endParaRPr lang="nl-BE" sz="2800" b="1" dirty="0" smtClean="0">
              <a:solidFill>
                <a:schemeClr val="tx2"/>
              </a:solidFill>
              <a:latin typeface="+mn-lt"/>
            </a:endParaRPr>
          </a:p>
          <a:p>
            <a:r>
              <a:rPr lang="nl-BE" sz="2800" b="1" dirty="0" smtClean="0">
                <a:solidFill>
                  <a:schemeClr val="tx2"/>
                </a:solidFill>
                <a:latin typeface="+mn-lt"/>
              </a:rPr>
              <a:t>Regime</a:t>
            </a:r>
          </a:p>
          <a:p>
            <a:endParaRPr lang="nl-BE" sz="2800" b="1" dirty="0" smtClean="0">
              <a:solidFill>
                <a:schemeClr val="tx2"/>
              </a:solidFill>
              <a:latin typeface="+mn-lt"/>
            </a:endParaRPr>
          </a:p>
          <a:p>
            <a:endParaRPr lang="nl-BE" sz="2800" b="1" dirty="0" smtClean="0">
              <a:solidFill>
                <a:schemeClr val="tx2"/>
              </a:solidFill>
              <a:latin typeface="+mn-lt"/>
            </a:endParaRPr>
          </a:p>
          <a:p>
            <a:endParaRPr lang="nl-BE" sz="2800" b="1" dirty="0" smtClean="0">
              <a:solidFill>
                <a:schemeClr val="tx2"/>
              </a:solidFill>
              <a:latin typeface="+mn-lt"/>
            </a:endParaRPr>
          </a:p>
          <a:p>
            <a:r>
              <a:rPr lang="nl-BE" sz="2800" b="1" dirty="0" smtClean="0">
                <a:solidFill>
                  <a:schemeClr val="tx2"/>
                </a:solidFill>
                <a:latin typeface="+mn-lt"/>
              </a:rPr>
              <a:t>Niche</a:t>
            </a:r>
            <a:endParaRPr lang="nl-BE" sz="28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131840" y="836712"/>
            <a:ext cx="5447928" cy="5688632"/>
            <a:chOff x="1547664" y="260648"/>
            <a:chExt cx="6096000" cy="6264696"/>
          </a:xfrm>
        </p:grpSpPr>
        <p:graphicFrame>
          <p:nvGraphicFramePr>
            <p:cNvPr id="19" name="Diagram 18"/>
            <p:cNvGraphicFramePr/>
            <p:nvPr/>
          </p:nvGraphicFramePr>
          <p:xfrm>
            <a:off x="1547664" y="260648"/>
            <a:ext cx="6096000" cy="62646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20" name="Diagram 19"/>
            <p:cNvGraphicFramePr/>
            <p:nvPr/>
          </p:nvGraphicFramePr>
          <p:xfrm>
            <a:off x="3299520" y="3573016"/>
            <a:ext cx="2520280" cy="2520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aphicFrame>
          <p:nvGraphicFramePr>
            <p:cNvPr id="21" name="Diagram 20"/>
            <p:cNvGraphicFramePr/>
            <p:nvPr/>
          </p:nvGraphicFramePr>
          <p:xfrm>
            <a:off x="3011488" y="2492896"/>
            <a:ext cx="1152128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aphicFrame>
          <p:nvGraphicFramePr>
            <p:cNvPr id="22" name="Diagram 21"/>
            <p:cNvGraphicFramePr/>
            <p:nvPr/>
          </p:nvGraphicFramePr>
          <p:xfrm>
            <a:off x="2651448" y="3284984"/>
            <a:ext cx="1152128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graphicFrame>
          <p:nvGraphicFramePr>
            <p:cNvPr id="23" name="Diagram 22"/>
            <p:cNvGraphicFramePr/>
            <p:nvPr/>
          </p:nvGraphicFramePr>
          <p:xfrm>
            <a:off x="2435424" y="4221088"/>
            <a:ext cx="864096" cy="8640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2" r:lo="rId23" r:qs="rId24" r:cs="rId25"/>
            </a:graphicData>
          </a:graphic>
        </p:graphicFrame>
        <p:graphicFrame>
          <p:nvGraphicFramePr>
            <p:cNvPr id="24" name="Diagram 23"/>
            <p:cNvGraphicFramePr/>
            <p:nvPr/>
          </p:nvGraphicFramePr>
          <p:xfrm>
            <a:off x="5171728" y="2348880"/>
            <a:ext cx="1152128" cy="13681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7" r:lo="rId28" r:qs="rId29" r:cs="rId30"/>
            </a:graphicData>
          </a:graphic>
        </p:graphicFrame>
        <p:graphicFrame>
          <p:nvGraphicFramePr>
            <p:cNvPr id="25" name="Diagram 24"/>
            <p:cNvGraphicFramePr/>
            <p:nvPr/>
          </p:nvGraphicFramePr>
          <p:xfrm>
            <a:off x="5531768" y="3068960"/>
            <a:ext cx="1152128" cy="1440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graphicFrame>
          <p:nvGraphicFramePr>
            <p:cNvPr id="26" name="Diagram 25"/>
            <p:cNvGraphicFramePr/>
            <p:nvPr/>
          </p:nvGraphicFramePr>
          <p:xfrm>
            <a:off x="5675784" y="4149080"/>
            <a:ext cx="864096" cy="8640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7" r:lo="rId38" r:qs="rId39" r:cs="rId40"/>
            </a:graphicData>
          </a:graphic>
        </p:graphicFrame>
        <p:graphicFrame>
          <p:nvGraphicFramePr>
            <p:cNvPr id="27" name="Diagram 26"/>
            <p:cNvGraphicFramePr/>
            <p:nvPr/>
          </p:nvGraphicFramePr>
          <p:xfrm>
            <a:off x="3587552" y="1916832"/>
            <a:ext cx="2016224" cy="17281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2" r:lo="rId43" r:qs="rId44" r:cs="rId45"/>
            </a:graphicData>
          </a:graphic>
        </p:graphicFrame>
        <p:cxnSp>
          <p:nvCxnSpPr>
            <p:cNvPr id="28" name="Curved Connector 27"/>
            <p:cNvCxnSpPr/>
            <p:nvPr/>
          </p:nvCxnSpPr>
          <p:spPr bwMode="auto">
            <a:xfrm flipV="1">
              <a:off x="3515544" y="692696"/>
              <a:ext cx="2088232" cy="1152128"/>
            </a:xfrm>
            <a:prstGeom prst="curvedConnector3">
              <a:avLst>
                <a:gd name="adj1" fmla="val 50000"/>
              </a:avLst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 bwMode="auto">
            <a:xfrm flipV="1">
              <a:off x="3479540" y="620688"/>
              <a:ext cx="2088232" cy="115212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/>
            <p:nvPr/>
          </p:nvCxnSpPr>
          <p:spPr bwMode="auto">
            <a:xfrm flipV="1">
              <a:off x="3515544" y="764704"/>
              <a:ext cx="2088232" cy="115212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2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SuM</a:t>
            </a:r>
            <a:r>
              <a:rPr lang="nl-BE" dirty="0" smtClean="0"/>
              <a:t> in </a:t>
            </a:r>
            <a:r>
              <a:rPr lang="nl-BE" dirty="0" err="1" smtClean="0"/>
              <a:t>transition</a:t>
            </a:r>
            <a:r>
              <a:rPr lang="nl-BE" dirty="0" smtClean="0"/>
              <a:t> context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 bwMode="auto">
          <a:xfrm>
            <a:off x="2771800" y="953110"/>
            <a:ext cx="5040560" cy="4968552"/>
          </a:xfrm>
          <a:prstGeom prst="ellipse">
            <a:avLst/>
          </a:prstGeom>
          <a:solidFill>
            <a:schemeClr val="bg2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600" b="1" i="0" u="none" strike="noStrike" cap="small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2158" y="1700808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0" b="1" cap="small" dirty="0" err="1" smtClean="0">
                <a:solidFill>
                  <a:schemeClr val="bg1"/>
                </a:solidFill>
                <a:latin typeface="+mj-lt"/>
              </a:rPr>
              <a:t>Material</a:t>
            </a:r>
            <a:r>
              <a:rPr lang="nl-BE" sz="6000" b="1" cap="small" dirty="0" smtClean="0">
                <a:solidFill>
                  <a:schemeClr val="bg1"/>
                </a:solidFill>
                <a:latin typeface="+mj-lt"/>
              </a:rPr>
              <a:t>  Life </a:t>
            </a:r>
            <a:r>
              <a:rPr lang="nl-BE" sz="6000" b="1" cap="small" dirty="0" err="1" smtClean="0">
                <a:solidFill>
                  <a:schemeClr val="bg1"/>
                </a:solidFill>
                <a:latin typeface="+mj-lt"/>
              </a:rPr>
              <a:t>Cycle</a:t>
            </a:r>
            <a:r>
              <a:rPr lang="nl-BE" sz="6000" b="1" cap="small" dirty="0" smtClean="0">
                <a:solidFill>
                  <a:schemeClr val="bg1"/>
                </a:solidFill>
                <a:latin typeface="+mj-lt"/>
              </a:rPr>
              <a:t> Thinking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1830167" y="332656"/>
          <a:ext cx="6990305" cy="5791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05730"/>
                <a:gridCol w="1800200"/>
                <a:gridCol w="1800200"/>
                <a:gridCol w="1584175"/>
              </a:tblGrid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Materials</a:t>
                      </a:r>
                      <a:r>
                        <a:rPr lang="nl-BE" sz="1600" b="1" kern="1200" cap="small" baseline="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Technology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Secondary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raw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materials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Transition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management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Environment,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health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nl-BE" sz="1600" b="1" kern="1200" cap="small" dirty="0" err="1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safety</a:t>
                      </a:r>
                      <a:r>
                        <a:rPr lang="nl-BE" sz="1600" b="1" kern="1200" cap="small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nl-BE" sz="1600" b="1" kern="1200" cap="small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292" y="1196752"/>
            <a:ext cx="1265932" cy="126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08920"/>
            <a:ext cx="1284473" cy="124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008" y="4179292"/>
            <a:ext cx="1265932" cy="126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4" name="Group 113"/>
          <p:cNvGrpSpPr>
            <a:grpSpLocks/>
          </p:cNvGrpSpPr>
          <p:nvPr/>
        </p:nvGrpSpPr>
        <p:grpSpPr bwMode="auto">
          <a:xfrm>
            <a:off x="879475" y="2419350"/>
            <a:ext cx="7486650" cy="2954338"/>
            <a:chOff x="508" y="929"/>
            <a:chExt cx="4716" cy="1861"/>
          </a:xfrm>
        </p:grpSpPr>
        <p:grpSp>
          <p:nvGrpSpPr>
            <p:cNvPr id="5" name="Group 63"/>
            <p:cNvGrpSpPr>
              <a:grpSpLocks/>
            </p:cNvGrpSpPr>
            <p:nvPr/>
          </p:nvGrpSpPr>
          <p:grpSpPr bwMode="auto">
            <a:xfrm>
              <a:off x="508" y="929"/>
              <a:ext cx="4716" cy="1861"/>
              <a:chOff x="318" y="656"/>
              <a:chExt cx="5076" cy="2317"/>
            </a:xfrm>
          </p:grpSpPr>
          <p:pic>
            <p:nvPicPr>
              <p:cNvPr id="52" name="Picture 6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8" y="675"/>
                <a:ext cx="5076" cy="22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Rectangle 65"/>
              <p:cNvSpPr>
                <a:spLocks noChangeArrowheads="1"/>
              </p:cNvSpPr>
              <p:nvPr/>
            </p:nvSpPr>
            <p:spPr bwMode="auto">
              <a:xfrm>
                <a:off x="1080" y="664"/>
                <a:ext cx="2608" cy="87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72000" tIns="46800" rIns="90000" bIns="46800" anchor="ctr"/>
              <a:lstStyle/>
              <a:p>
                <a:endParaRPr lang="nl-BE"/>
              </a:p>
            </p:txBody>
          </p:sp>
          <p:sp>
            <p:nvSpPr>
              <p:cNvPr id="54" name="Rectangle 66"/>
              <p:cNvSpPr>
                <a:spLocks noChangeArrowheads="1"/>
              </p:cNvSpPr>
              <p:nvPr/>
            </p:nvSpPr>
            <p:spPr bwMode="auto">
              <a:xfrm>
                <a:off x="3648" y="656"/>
                <a:ext cx="1400" cy="30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72000" tIns="46800" rIns="90000" bIns="46800" anchor="ctr"/>
              <a:lstStyle/>
              <a:p>
                <a:endParaRPr lang="nl-BE"/>
              </a:p>
            </p:txBody>
          </p:sp>
        </p:grpSp>
        <p:sp>
          <p:nvSpPr>
            <p:cNvPr id="6" name="Text Box 67"/>
            <p:cNvSpPr txBox="1">
              <a:spLocks noChangeArrowheads="1"/>
            </p:cNvSpPr>
            <p:nvPr/>
          </p:nvSpPr>
          <p:spPr bwMode="auto">
            <a:xfrm>
              <a:off x="1539" y="1098"/>
              <a:ext cx="1965" cy="218"/>
            </a:xfrm>
            <a:prstGeom prst="rect">
              <a:avLst/>
            </a:prstGeom>
            <a:solidFill>
              <a:srgbClr val="CCDEEB"/>
            </a:solidFill>
            <a:ln w="9525">
              <a:solidFill>
                <a:srgbClr val="005B99"/>
              </a:solidFill>
              <a:miter lim="800000"/>
              <a:headEnd/>
              <a:tailEnd/>
            </a:ln>
          </p:spPr>
          <p:txBody>
            <a:bodyPr wrap="none" lIns="72000" tIns="46800" rIns="90000" bIns="46800">
              <a:spAutoFit/>
            </a:bodyPr>
            <a:lstStyle/>
            <a:p>
              <a:r>
                <a:rPr lang="de-DE" sz="1600" b="0"/>
                <a:t>Material content of mobile phone</a:t>
              </a: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2274" y="1758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8" name="Rectangle 69"/>
            <p:cNvSpPr>
              <a:spLocks noChangeArrowheads="1"/>
            </p:cNvSpPr>
            <p:nvPr/>
          </p:nvSpPr>
          <p:spPr bwMode="auto">
            <a:xfrm>
              <a:off x="2528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9" name="Rectangle 70"/>
            <p:cNvSpPr>
              <a:spLocks noChangeArrowheads="1"/>
            </p:cNvSpPr>
            <p:nvPr/>
          </p:nvSpPr>
          <p:spPr bwMode="auto">
            <a:xfrm>
              <a:off x="2773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0" name="Rectangle 71"/>
            <p:cNvSpPr>
              <a:spLocks noChangeArrowheads="1"/>
            </p:cNvSpPr>
            <p:nvPr/>
          </p:nvSpPr>
          <p:spPr bwMode="auto">
            <a:xfrm>
              <a:off x="3023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1" name="Rectangle 72"/>
            <p:cNvSpPr>
              <a:spLocks noChangeArrowheads="1"/>
            </p:cNvSpPr>
            <p:nvPr/>
          </p:nvSpPr>
          <p:spPr bwMode="auto">
            <a:xfrm>
              <a:off x="3277" y="1765"/>
              <a:ext cx="163" cy="6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2" name="Rectangle 73"/>
            <p:cNvSpPr>
              <a:spLocks noChangeArrowheads="1"/>
            </p:cNvSpPr>
            <p:nvPr/>
          </p:nvSpPr>
          <p:spPr bwMode="auto">
            <a:xfrm>
              <a:off x="3522" y="1765"/>
              <a:ext cx="163" cy="6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3" name="Rectangle 74"/>
            <p:cNvSpPr>
              <a:spLocks noChangeArrowheads="1"/>
            </p:cNvSpPr>
            <p:nvPr/>
          </p:nvSpPr>
          <p:spPr bwMode="auto">
            <a:xfrm>
              <a:off x="2522" y="2009"/>
              <a:ext cx="164" cy="67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4" name="Rectangle 75"/>
            <p:cNvSpPr>
              <a:spLocks noChangeArrowheads="1"/>
            </p:cNvSpPr>
            <p:nvPr/>
          </p:nvSpPr>
          <p:spPr bwMode="auto">
            <a:xfrm>
              <a:off x="2026" y="1760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5" name="Rectangle 76"/>
            <p:cNvSpPr>
              <a:spLocks noChangeArrowheads="1"/>
            </p:cNvSpPr>
            <p:nvPr/>
          </p:nvSpPr>
          <p:spPr bwMode="auto">
            <a:xfrm>
              <a:off x="3021" y="2013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4025" y="124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279" y="1248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4523" y="1248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19" name="Rectangle 80"/>
            <p:cNvSpPr>
              <a:spLocks noChangeArrowheads="1"/>
            </p:cNvSpPr>
            <p:nvPr/>
          </p:nvSpPr>
          <p:spPr bwMode="auto">
            <a:xfrm>
              <a:off x="4774" y="1248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0" name="Rectangle 81"/>
            <p:cNvSpPr>
              <a:spLocks noChangeArrowheads="1"/>
            </p:cNvSpPr>
            <p:nvPr/>
          </p:nvSpPr>
          <p:spPr bwMode="auto">
            <a:xfrm>
              <a:off x="3776" y="1246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1" name="Rectangle 82"/>
            <p:cNvSpPr>
              <a:spLocks noChangeArrowheads="1"/>
            </p:cNvSpPr>
            <p:nvPr/>
          </p:nvSpPr>
          <p:spPr bwMode="auto">
            <a:xfrm>
              <a:off x="4023" y="1501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2" name="Rectangle 83"/>
            <p:cNvSpPr>
              <a:spLocks noChangeArrowheads="1"/>
            </p:cNvSpPr>
            <p:nvPr/>
          </p:nvSpPr>
          <p:spPr bwMode="auto">
            <a:xfrm>
              <a:off x="4277" y="150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3" name="Rectangle 84"/>
            <p:cNvSpPr>
              <a:spLocks noChangeArrowheads="1"/>
            </p:cNvSpPr>
            <p:nvPr/>
          </p:nvSpPr>
          <p:spPr bwMode="auto">
            <a:xfrm>
              <a:off x="4521" y="150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4" name="Rectangle 85"/>
            <p:cNvSpPr>
              <a:spLocks noChangeArrowheads="1"/>
            </p:cNvSpPr>
            <p:nvPr/>
          </p:nvSpPr>
          <p:spPr bwMode="auto">
            <a:xfrm>
              <a:off x="4772" y="150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5" name="Rectangle 86"/>
            <p:cNvSpPr>
              <a:spLocks noChangeArrowheads="1"/>
            </p:cNvSpPr>
            <p:nvPr/>
          </p:nvSpPr>
          <p:spPr bwMode="auto">
            <a:xfrm>
              <a:off x="3774" y="1503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6" name="Rectangle 87"/>
            <p:cNvSpPr>
              <a:spLocks noChangeArrowheads="1"/>
            </p:cNvSpPr>
            <p:nvPr/>
          </p:nvSpPr>
          <p:spPr bwMode="auto">
            <a:xfrm>
              <a:off x="3770" y="2011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7" name="Rectangle 88"/>
            <p:cNvSpPr>
              <a:spLocks noChangeArrowheads="1"/>
            </p:cNvSpPr>
            <p:nvPr/>
          </p:nvSpPr>
          <p:spPr bwMode="auto">
            <a:xfrm>
              <a:off x="4275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8" name="Rectangle 89"/>
            <p:cNvSpPr>
              <a:spLocks noChangeArrowheads="1"/>
            </p:cNvSpPr>
            <p:nvPr/>
          </p:nvSpPr>
          <p:spPr bwMode="auto">
            <a:xfrm>
              <a:off x="4030" y="201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29" name="Rectangle 90"/>
            <p:cNvSpPr>
              <a:spLocks noChangeArrowheads="1"/>
            </p:cNvSpPr>
            <p:nvPr/>
          </p:nvSpPr>
          <p:spPr bwMode="auto">
            <a:xfrm>
              <a:off x="4770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0" name="Rectangle 91"/>
            <p:cNvSpPr>
              <a:spLocks noChangeArrowheads="1"/>
            </p:cNvSpPr>
            <p:nvPr/>
          </p:nvSpPr>
          <p:spPr bwMode="auto">
            <a:xfrm>
              <a:off x="3772" y="1760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1" name="Rectangle 92"/>
            <p:cNvSpPr>
              <a:spLocks noChangeArrowheads="1"/>
            </p:cNvSpPr>
            <p:nvPr/>
          </p:nvSpPr>
          <p:spPr bwMode="auto">
            <a:xfrm>
              <a:off x="1267" y="2011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2" name="Rectangle 93"/>
            <p:cNvSpPr>
              <a:spLocks noChangeArrowheads="1"/>
            </p:cNvSpPr>
            <p:nvPr/>
          </p:nvSpPr>
          <p:spPr bwMode="auto">
            <a:xfrm>
              <a:off x="1521" y="201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3" name="Rectangle 94"/>
            <p:cNvSpPr>
              <a:spLocks noChangeArrowheads="1"/>
            </p:cNvSpPr>
            <p:nvPr/>
          </p:nvSpPr>
          <p:spPr bwMode="auto">
            <a:xfrm>
              <a:off x="1521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4" name="Rectangle 95"/>
            <p:cNvSpPr>
              <a:spLocks noChangeArrowheads="1"/>
            </p:cNvSpPr>
            <p:nvPr/>
          </p:nvSpPr>
          <p:spPr bwMode="auto">
            <a:xfrm>
              <a:off x="2016" y="2015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5" name="Rectangle 96"/>
            <p:cNvSpPr>
              <a:spLocks noChangeArrowheads="1"/>
            </p:cNvSpPr>
            <p:nvPr/>
          </p:nvSpPr>
          <p:spPr bwMode="auto">
            <a:xfrm>
              <a:off x="1018" y="2013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6" name="Rectangle 97"/>
            <p:cNvSpPr>
              <a:spLocks noChangeArrowheads="1"/>
            </p:cNvSpPr>
            <p:nvPr/>
          </p:nvSpPr>
          <p:spPr bwMode="auto">
            <a:xfrm>
              <a:off x="2018" y="2264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7" name="Rectangle 98"/>
            <p:cNvSpPr>
              <a:spLocks noChangeArrowheads="1"/>
            </p:cNvSpPr>
            <p:nvPr/>
          </p:nvSpPr>
          <p:spPr bwMode="auto">
            <a:xfrm>
              <a:off x="3017" y="2263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8" name="Rectangle 99"/>
            <p:cNvSpPr>
              <a:spLocks noChangeArrowheads="1"/>
            </p:cNvSpPr>
            <p:nvPr/>
          </p:nvSpPr>
          <p:spPr bwMode="auto">
            <a:xfrm>
              <a:off x="3262" y="2263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39" name="Rectangle 100"/>
            <p:cNvSpPr>
              <a:spLocks noChangeArrowheads="1"/>
            </p:cNvSpPr>
            <p:nvPr/>
          </p:nvSpPr>
          <p:spPr bwMode="auto">
            <a:xfrm>
              <a:off x="770" y="100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0" name="Rectangle 101"/>
            <p:cNvSpPr>
              <a:spLocks noChangeArrowheads="1"/>
            </p:cNvSpPr>
            <p:nvPr/>
          </p:nvSpPr>
          <p:spPr bwMode="auto">
            <a:xfrm>
              <a:off x="1769" y="2266"/>
              <a:ext cx="164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1" name="Rectangle 102"/>
            <p:cNvSpPr>
              <a:spLocks noChangeArrowheads="1"/>
            </p:cNvSpPr>
            <p:nvPr/>
          </p:nvSpPr>
          <p:spPr bwMode="auto">
            <a:xfrm>
              <a:off x="1018" y="1501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2" name="Rectangle 103"/>
            <p:cNvSpPr>
              <a:spLocks noChangeArrowheads="1"/>
            </p:cNvSpPr>
            <p:nvPr/>
          </p:nvSpPr>
          <p:spPr bwMode="auto">
            <a:xfrm>
              <a:off x="1016" y="1246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3" name="Rectangle 104"/>
            <p:cNvSpPr>
              <a:spLocks noChangeArrowheads="1"/>
            </p:cNvSpPr>
            <p:nvPr/>
          </p:nvSpPr>
          <p:spPr bwMode="auto">
            <a:xfrm>
              <a:off x="764" y="1762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4" name="Rectangle 105"/>
            <p:cNvSpPr>
              <a:spLocks noChangeArrowheads="1"/>
            </p:cNvSpPr>
            <p:nvPr/>
          </p:nvSpPr>
          <p:spPr bwMode="auto">
            <a:xfrm>
              <a:off x="1024" y="2261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5" name="Rectangle 106"/>
            <p:cNvSpPr>
              <a:spLocks noChangeArrowheads="1"/>
            </p:cNvSpPr>
            <p:nvPr/>
          </p:nvSpPr>
          <p:spPr bwMode="auto">
            <a:xfrm>
              <a:off x="762" y="1243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6" name="Rectangle 107"/>
            <p:cNvSpPr>
              <a:spLocks noChangeArrowheads="1"/>
            </p:cNvSpPr>
            <p:nvPr/>
          </p:nvSpPr>
          <p:spPr bwMode="auto">
            <a:xfrm>
              <a:off x="4019" y="2268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7" name="Rectangle 108"/>
            <p:cNvSpPr>
              <a:spLocks noChangeArrowheads="1"/>
            </p:cNvSpPr>
            <p:nvPr/>
          </p:nvSpPr>
          <p:spPr bwMode="auto">
            <a:xfrm>
              <a:off x="4279" y="2266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8" name="Rectangle 109"/>
            <p:cNvSpPr>
              <a:spLocks noChangeArrowheads="1"/>
            </p:cNvSpPr>
            <p:nvPr/>
          </p:nvSpPr>
          <p:spPr bwMode="auto">
            <a:xfrm>
              <a:off x="4277" y="2006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3270" y="2006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50" name="Rectangle 111"/>
            <p:cNvSpPr>
              <a:spLocks noChangeArrowheads="1"/>
            </p:cNvSpPr>
            <p:nvPr/>
          </p:nvSpPr>
          <p:spPr bwMode="auto">
            <a:xfrm>
              <a:off x="1601" y="1441"/>
              <a:ext cx="163" cy="66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72000" tIns="46800" rIns="90000" bIns="46800" anchor="ctr"/>
            <a:lstStyle/>
            <a:p>
              <a:endParaRPr lang="nl-BE"/>
            </a:p>
          </p:txBody>
        </p:sp>
        <p:sp>
          <p:nvSpPr>
            <p:cNvPr id="51" name="Text Box 112"/>
            <p:cNvSpPr txBox="1">
              <a:spLocks noChangeArrowheads="1"/>
            </p:cNvSpPr>
            <p:nvPr/>
          </p:nvSpPr>
          <p:spPr bwMode="auto">
            <a:xfrm>
              <a:off x="1770" y="1398"/>
              <a:ext cx="178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2000" tIns="46800" rIns="90000" bIns="46800">
              <a:spAutoFit/>
            </a:bodyPr>
            <a:lstStyle/>
            <a:p>
              <a:r>
                <a:rPr lang="de-DE" sz="1200" b="0">
                  <a:solidFill>
                    <a:schemeClr val="hlink"/>
                  </a:solidFill>
                </a:rPr>
                <a:t>mobile phone substance (source Nokia)</a:t>
              </a:r>
            </a:p>
          </p:txBody>
        </p:sp>
      </p:grpSp>
      <p:pic>
        <p:nvPicPr>
          <p:cNvPr id="55" name="Picture 2" descr="http://www.openplanetideas.com/sony/how-can-sony-technology-be-used-to-address-environmental-challenges/inpiration/urban-mining-or-recycling-rare-earths/gallery/cellpho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764704"/>
            <a:ext cx="2014814" cy="134375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7688" y="6615113"/>
            <a:ext cx="619125" cy="347662"/>
          </a:xfrm>
          <a:prstGeom prst="rect">
            <a:avLst/>
          </a:prstGeom>
          <a:noFill/>
        </p:spPr>
        <p:txBody>
          <a:bodyPr/>
          <a:lstStyle/>
          <a:p>
            <a:fld id="{39CB4715-F8E2-49FD-B865-B714F76E9700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233363" y="1933575"/>
            <a:ext cx="3040062" cy="32956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accent2"/>
            </a:solidFill>
            <a:miter lim="800000"/>
            <a:headEnd/>
            <a:tailEnd/>
          </a:ln>
        </p:spPr>
        <p:txBody>
          <a:bodyPr lIns="72000" tIns="46800" rIns="90000" bIns="46800">
            <a:spAutoFit/>
          </a:bodyPr>
          <a:lstStyle/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800" dirty="0"/>
              <a:t>a) Cell phones: 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1000 Million units</a:t>
            </a:r>
            <a:endParaRPr lang="en-GB" sz="1600" b="0" u="sng" dirty="0"/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	x 250 mg Ag ≈    250 t Ag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	x   24 mg Au ≈      24 t Au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	x     9 mg Pd ≈        9 t Pd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	x     9    g Cu ≈  9000 t Cu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1000 M x </a:t>
            </a:r>
            <a:r>
              <a:rPr lang="en-GB" sz="1600" b="0" u="sng" dirty="0"/>
              <a:t>20 g/battery*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r>
              <a:rPr lang="en-GB" sz="1600" b="0" dirty="0"/>
              <a:t>	x   3.8   g Co ≈  3800 t Co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None/>
            </a:pPr>
            <a:endParaRPr lang="en-GB" sz="800" b="0" dirty="0"/>
          </a:p>
          <a:p>
            <a:pPr marL="261938" indent="-261938">
              <a:spcBef>
                <a:spcPct val="10000"/>
              </a:spcBef>
              <a:buFont typeface="Wingdings" pitchFamily="2" charset="2"/>
              <a:buNone/>
            </a:pPr>
            <a:r>
              <a:rPr lang="en-GB" sz="1000" b="0" dirty="0"/>
              <a:t>* Li-Ion type</a:t>
            </a:r>
          </a:p>
        </p:txBody>
      </p:sp>
      <p:pic>
        <p:nvPicPr>
          <p:cNvPr id="40964" name="Picture 3" descr="Nokia Sammlu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5213" y="2058988"/>
            <a:ext cx="8096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640513" y="1938338"/>
            <a:ext cx="2293937" cy="3295650"/>
          </a:xfrm>
          <a:prstGeom prst="rect">
            <a:avLst/>
          </a:prstGeom>
          <a:solidFill>
            <a:srgbClr val="FFCC99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lIns="72000" tIns="46800" rIns="90000" bIns="46800">
            <a:spAutoFit/>
          </a:bodyPr>
          <a:lstStyle/>
          <a:p>
            <a:pPr>
              <a:spcAft>
                <a:spcPct val="50000"/>
              </a:spcAft>
            </a:pPr>
            <a:r>
              <a:rPr lang="en-GB" sz="1800"/>
              <a:t>World Mine /  a+b Production  / share</a:t>
            </a:r>
          </a:p>
          <a:p>
            <a:pPr>
              <a:spcAft>
                <a:spcPct val="50000"/>
              </a:spcAft>
            </a:pPr>
            <a:endParaRPr lang="en-GB" sz="800"/>
          </a:p>
          <a:p>
            <a:pPr>
              <a:spcAft>
                <a:spcPct val="50000"/>
              </a:spcAft>
            </a:pPr>
            <a:r>
              <a:rPr lang="en-GB" sz="1600" b="0"/>
              <a:t>Ag: 20,000 t/a ►  2.5% </a:t>
            </a:r>
            <a:endParaRPr lang="en-GB" sz="1000" b="0"/>
          </a:p>
          <a:p>
            <a:pPr>
              <a:spcAft>
                <a:spcPct val="50000"/>
              </a:spcAft>
            </a:pPr>
            <a:r>
              <a:rPr lang="en-GB" sz="1600" b="0"/>
              <a:t>Au:   2,500 t/a ►   3%</a:t>
            </a:r>
          </a:p>
          <a:p>
            <a:pPr>
              <a:spcAft>
                <a:spcPct val="50000"/>
              </a:spcAft>
            </a:pPr>
            <a:r>
              <a:rPr lang="en-GB" sz="1600" b="0"/>
              <a:t>Pd:      230 t/a ► 12%</a:t>
            </a:r>
          </a:p>
          <a:p>
            <a:pPr>
              <a:spcAft>
                <a:spcPct val="50000"/>
              </a:spcAft>
            </a:pPr>
            <a:r>
              <a:rPr lang="en-GB" sz="1600" b="0"/>
              <a:t>Cu:     16 Mt/a ►   1%</a:t>
            </a:r>
          </a:p>
          <a:p>
            <a:pPr>
              <a:spcAft>
                <a:spcPct val="50000"/>
              </a:spcAft>
            </a:pPr>
            <a:endParaRPr lang="en-GB" sz="1600" b="0"/>
          </a:p>
          <a:p>
            <a:pPr>
              <a:spcAft>
                <a:spcPct val="50000"/>
              </a:spcAft>
            </a:pPr>
            <a:r>
              <a:rPr lang="en-GB" sz="1600" b="0"/>
              <a:t/>
            </a:r>
            <a:br>
              <a:rPr lang="en-GB" sz="1600" b="0"/>
            </a:br>
            <a:r>
              <a:rPr lang="en-GB" sz="1600" b="0"/>
              <a:t>Co:  58,000 t/a ► 15%</a:t>
            </a:r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238125" y="1530350"/>
            <a:ext cx="534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46800" rIns="90000" bIns="46800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GB" u="sng">
                <a:solidFill>
                  <a:srgbClr val="000000"/>
                </a:solidFill>
              </a:rPr>
              <a:t>Global sales, 2006:</a:t>
            </a:r>
            <a:endParaRPr lang="en-GB" sz="1600" b="0" u="sng">
              <a:solidFill>
                <a:srgbClr val="000000"/>
              </a:solidFill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285750" y="5246688"/>
            <a:ext cx="8412163" cy="167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72000" tIns="46800" rIns="90000" bIns="46800">
            <a:spAutoFit/>
          </a:bodyPr>
          <a:lstStyle/>
          <a:p>
            <a:pPr marL="261938" indent="-261938">
              <a:spcBef>
                <a:spcPct val="25000"/>
              </a:spcBef>
              <a:buClr>
                <a:schemeClr val="bg1"/>
              </a:buClr>
              <a:buFontTx/>
              <a:buChar char="•"/>
            </a:pPr>
            <a:r>
              <a:rPr lang="en-GB" sz="1800" b="0" dirty="0">
                <a:solidFill>
                  <a:srgbClr val="000000"/>
                </a:solidFill>
              </a:rPr>
              <a:t>Although “negligible” metal quantities per piece, the leverage of </a:t>
            </a:r>
            <a:r>
              <a:rPr lang="en-GB" sz="1800" b="0" dirty="0">
                <a:solidFill>
                  <a:schemeClr val="hlink"/>
                </a:solidFill>
              </a:rPr>
              <a:t>huge unit sales</a:t>
            </a:r>
            <a:r>
              <a:rPr lang="en-GB" sz="1800" b="0" dirty="0"/>
              <a:t/>
            </a:r>
            <a:br>
              <a:rPr lang="en-GB" sz="1800" b="0" dirty="0"/>
            </a:br>
            <a:r>
              <a:rPr lang="en-GB" sz="1800" b="0" dirty="0">
                <a:solidFill>
                  <a:srgbClr val="000000"/>
                </a:solidFill>
              </a:rPr>
              <a:t>leads to </a:t>
            </a:r>
            <a:r>
              <a:rPr lang="en-GB" sz="1800" b="0" dirty="0">
                <a:solidFill>
                  <a:schemeClr val="hlink"/>
                </a:solidFill>
              </a:rPr>
              <a:t>significant total numbers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000000"/>
                </a:solidFill>
              </a:rPr>
              <a:t>!</a:t>
            </a:r>
          </a:p>
          <a:p>
            <a:pPr marL="261938" indent="-261938">
              <a:spcBef>
                <a:spcPct val="25000"/>
              </a:spcBef>
              <a:buClr>
                <a:schemeClr val="bg1"/>
              </a:buClr>
              <a:buFontTx/>
              <a:buChar char="•"/>
            </a:pPr>
            <a:r>
              <a:rPr lang="en-GB" sz="1800" b="0" dirty="0">
                <a:solidFill>
                  <a:srgbClr val="000000"/>
                </a:solidFill>
              </a:rPr>
              <a:t>value of these five metals at 2006 prices: </a:t>
            </a:r>
            <a:r>
              <a:rPr lang="en-GB" sz="1800" b="0" dirty="0">
                <a:solidFill>
                  <a:schemeClr val="hlink"/>
                </a:solidFill>
              </a:rPr>
              <a:t>2.8 billion US-$</a:t>
            </a:r>
          </a:p>
          <a:p>
            <a:pPr marL="261938" indent="-261938">
              <a:spcBef>
                <a:spcPct val="25000"/>
              </a:spcBef>
              <a:buClr>
                <a:schemeClr val="bg1"/>
              </a:buClr>
              <a:buFontTx/>
              <a:buChar char="•"/>
            </a:pPr>
            <a:r>
              <a:rPr lang="en-GB" sz="1800" b="0" dirty="0">
                <a:solidFill>
                  <a:srgbClr val="000000"/>
                </a:solidFill>
              </a:rPr>
              <a:t>CO</a:t>
            </a:r>
            <a:r>
              <a:rPr lang="en-GB" sz="1800" b="0" baseline="-25000" dirty="0">
                <a:solidFill>
                  <a:srgbClr val="000000"/>
                </a:solidFill>
              </a:rPr>
              <a:t>2</a:t>
            </a:r>
            <a:r>
              <a:rPr lang="en-GB" sz="1800" b="0" dirty="0">
                <a:solidFill>
                  <a:srgbClr val="000000"/>
                </a:solidFill>
              </a:rPr>
              <a:t> burden for producing these metals (primary): </a:t>
            </a:r>
            <a:r>
              <a:rPr lang="en-GB" sz="1800" b="0" dirty="0">
                <a:solidFill>
                  <a:schemeClr val="hlink"/>
                </a:solidFill>
              </a:rPr>
              <a:t>2.1 million t CO</a:t>
            </a:r>
            <a:r>
              <a:rPr lang="en-GB" sz="1600" b="0" baseline="-25000" dirty="0">
                <a:solidFill>
                  <a:schemeClr val="hlink"/>
                </a:solidFill>
              </a:rPr>
              <a:t>2</a:t>
            </a:r>
          </a:p>
          <a:p>
            <a:pPr marL="261938" indent="-261938">
              <a:spcBef>
                <a:spcPct val="25000"/>
              </a:spcBef>
              <a:buFont typeface="Wingdings" pitchFamily="2" charset="2"/>
              <a:buChar char="Ø"/>
            </a:pPr>
            <a:endParaRPr lang="en-GB" sz="1800" b="0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460750" y="1927225"/>
            <a:ext cx="3040063" cy="3294063"/>
            <a:chOff x="2180" y="983"/>
            <a:chExt cx="1915" cy="2075"/>
          </a:xfrm>
        </p:grpSpPr>
        <p:sp>
          <p:nvSpPr>
            <p:cNvPr id="40971" name="Text Box 8"/>
            <p:cNvSpPr txBox="1">
              <a:spLocks noChangeArrowheads="1"/>
            </p:cNvSpPr>
            <p:nvPr/>
          </p:nvSpPr>
          <p:spPr bwMode="auto">
            <a:xfrm>
              <a:off x="2180" y="983"/>
              <a:ext cx="1915" cy="2075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72000" tIns="46800" rIns="90000" bIns="46800">
              <a:spAutoFit/>
            </a:bodyPr>
            <a:lstStyle/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800" dirty="0"/>
                <a:t>b) PC &amp; laptops: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600" b="0" dirty="0"/>
                <a:t>225 M units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000" b="0" dirty="0"/>
                <a:t>	</a:t>
              </a:r>
              <a:r>
                <a:rPr lang="en-GB" sz="1600" b="0" dirty="0"/>
                <a:t>x 1000 mg Ag ≈   225 t Ag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600" b="0" dirty="0"/>
                <a:t>	x   220 mg Au ≈     50 t Au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600" b="0" dirty="0"/>
                <a:t>	x     80 mg Pd ≈     18 t Pd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600" b="0" dirty="0"/>
                <a:t>	x  ≈ 500 g Cu ≈ 113,000 t Cu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600" b="0" dirty="0"/>
                <a:t>≈ 75 M </a:t>
              </a:r>
              <a:r>
                <a:rPr lang="en-GB" sz="1600" b="0" u="sng" dirty="0"/>
                <a:t>laptop batteries</a:t>
              </a:r>
              <a:r>
                <a:rPr lang="en-GB" sz="1600" b="0" dirty="0"/>
                <a:t>*</a:t>
              </a:r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600" b="0" dirty="0"/>
                <a:t>	x       65 g Co ≈ 4900 t Co</a:t>
              </a:r>
              <a:br>
                <a:rPr lang="en-GB" sz="1600" b="0" dirty="0"/>
              </a:br>
              <a:endParaRPr lang="en-GB" sz="800" b="0" dirty="0"/>
            </a:p>
            <a:p>
              <a:pPr marL="261938" indent="-261938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000" b="0" dirty="0"/>
                <a:t>** Li-Ion type is &gt; 90% used in  modern laptops</a:t>
              </a:r>
            </a:p>
          </p:txBody>
        </p:sp>
        <p:pic>
          <p:nvPicPr>
            <p:cNvPr id="40972" name="Picture 9" descr="hp-pavilion-a1000-desktop-pc-series_190x170_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74" y="1027"/>
              <a:ext cx="386" cy="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73" name="Picture 10" descr="lapto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87" y="1040"/>
              <a:ext cx="406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2354263" y="123825"/>
            <a:ext cx="47625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GB" sz="2200"/>
          </a:p>
        </p:txBody>
      </p:sp>
      <p:sp>
        <p:nvSpPr>
          <p:cNvPr id="40970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en-GB" dirty="0" smtClean="0"/>
              <a:t>Impact on metals demand </a:t>
            </a:r>
            <a:r>
              <a:rPr lang="en-GB" sz="1200" dirty="0" smtClean="0"/>
              <a:t>(from </a:t>
            </a:r>
            <a:r>
              <a:rPr lang="en-GB" sz="1200" dirty="0" err="1" smtClean="0"/>
              <a:t>Umicore</a:t>
            </a:r>
            <a:r>
              <a:rPr lang="en-GB" sz="1200" dirty="0" smtClean="0"/>
              <a:t>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smtClean="0"/>
              <a:t>2 prominent examples</a:t>
            </a:r>
            <a:endParaRPr lang="en-US" sz="1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435280" cy="836712"/>
          </a:xfrm>
        </p:spPr>
        <p:txBody>
          <a:bodyPr/>
          <a:lstStyle/>
          <a:p>
            <a:r>
              <a:rPr lang="nl-BE" dirty="0" err="1" smtClean="0">
                <a:solidFill>
                  <a:srgbClr val="0070C0"/>
                </a:solidFill>
              </a:rPr>
              <a:t>Where</a:t>
            </a:r>
            <a:r>
              <a:rPr lang="nl-BE" dirty="0" smtClean="0">
                <a:solidFill>
                  <a:srgbClr val="0070C0"/>
                </a:solidFill>
              </a:rPr>
              <a:t> the </a:t>
            </a:r>
            <a:r>
              <a:rPr lang="nl-BE" dirty="0" err="1" smtClean="0">
                <a:solidFill>
                  <a:srgbClr val="0070C0"/>
                </a:solidFill>
              </a:rPr>
              <a:t>minerals</a:t>
            </a:r>
            <a:r>
              <a:rPr lang="nl-BE" dirty="0" smtClean="0">
                <a:solidFill>
                  <a:srgbClr val="0070C0"/>
                </a:solidFill>
              </a:rPr>
              <a:t> are.. 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grpSp>
        <p:nvGrpSpPr>
          <p:cNvPr id="3" name="Group 7"/>
          <p:cNvGrpSpPr/>
          <p:nvPr/>
        </p:nvGrpSpPr>
        <p:grpSpPr>
          <a:xfrm>
            <a:off x="0" y="1052736"/>
            <a:ext cx="9144000" cy="5610225"/>
            <a:chOff x="0" y="692696"/>
            <a:chExt cx="9144000" cy="5610225"/>
          </a:xfrm>
        </p:grpSpPr>
        <p:pic>
          <p:nvPicPr>
            <p:cNvPr id="9" name="Picture 5" descr="NewScientist070526_f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692696"/>
              <a:ext cx="9144000" cy="5610225"/>
            </a:xfrm>
            <a:prstGeom prst="rect">
              <a:avLst/>
            </a:prstGeom>
            <a:noFill/>
          </p:spPr>
        </p:pic>
        <p:sp>
          <p:nvSpPr>
            <p:cNvPr id="10" name="Oval 6"/>
            <p:cNvSpPr>
              <a:spLocks noChangeArrowheads="1"/>
            </p:cNvSpPr>
            <p:nvPr/>
          </p:nvSpPr>
          <p:spPr bwMode="auto">
            <a:xfrm rot="19202105">
              <a:off x="3805238" y="1995488"/>
              <a:ext cx="898525" cy="108902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B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Sustainable use of Materials: why?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Societal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Challenges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how-long-will-it-last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1600" y="1268760"/>
            <a:ext cx="7541974" cy="461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Sustainable use of Materials: why?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360000" y="1371600"/>
            <a:ext cx="553998" cy="432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vert270" wrap="square" tIns="108000" rtlCol="0">
            <a:spAutoFit/>
          </a:bodyPr>
          <a:lstStyle/>
          <a:p>
            <a:pPr algn="r"/>
            <a:r>
              <a:rPr lang="nl-BE" sz="2400" dirty="0" err="1" smtClean="0">
                <a:solidFill>
                  <a:schemeClr val="bg1"/>
                </a:solidFill>
              </a:rPr>
              <a:t>Societal</a:t>
            </a:r>
            <a:r>
              <a:rPr lang="nl-BE" sz="2400" dirty="0" smtClean="0">
                <a:solidFill>
                  <a:schemeClr val="bg1"/>
                </a:solidFill>
              </a:rPr>
              <a:t> </a:t>
            </a:r>
            <a:r>
              <a:rPr lang="nl-BE" sz="2400" dirty="0" err="1" smtClean="0">
                <a:solidFill>
                  <a:schemeClr val="bg1"/>
                </a:solidFill>
              </a:rPr>
              <a:t>Challenges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how-long-will-it-last.jp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3279528" y="0"/>
            <a:ext cx="12423528" cy="760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TO_landscape_nl">
  <a:themeElements>
    <a:clrScheme name="Vito">
      <a:dk1>
        <a:srgbClr val="231F20"/>
      </a:dk1>
      <a:lt1>
        <a:srgbClr val="FFFFFF"/>
      </a:lt1>
      <a:dk2>
        <a:srgbClr val="002E56"/>
      </a:dk2>
      <a:lt2>
        <a:srgbClr val="FFFFFF"/>
      </a:lt2>
      <a:accent1>
        <a:srgbClr val="F58220"/>
      </a:accent1>
      <a:accent2>
        <a:srgbClr val="34A3DC"/>
      </a:accent2>
      <a:accent3>
        <a:srgbClr val="67AF3E"/>
      </a:accent3>
      <a:accent4>
        <a:srgbClr val="FFCB05"/>
      </a:accent4>
      <a:accent5>
        <a:srgbClr val="A70532"/>
      </a:accent5>
      <a:accent6>
        <a:srgbClr val="6DCFF6"/>
      </a:accent6>
      <a:hlink>
        <a:srgbClr val="0000FF"/>
      </a:hlink>
      <a:folHlink>
        <a:srgbClr val="871F78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4A3D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B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4A3D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B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4A3DC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ECEEB"/>
        </a:accent5>
        <a:accent6>
          <a:srgbClr val="E70000"/>
        </a:accent6>
        <a:hlink>
          <a:srgbClr val="00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4A3DC"/>
        </a:accent1>
        <a:accent2>
          <a:srgbClr val="F58220"/>
        </a:accent2>
        <a:accent3>
          <a:srgbClr val="FFFFFF"/>
        </a:accent3>
        <a:accent4>
          <a:srgbClr val="000000"/>
        </a:accent4>
        <a:accent5>
          <a:srgbClr val="AECEEB"/>
        </a:accent5>
        <a:accent6>
          <a:srgbClr val="DE751C"/>
        </a:accent6>
        <a:hlink>
          <a:srgbClr val="00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VITO_landscape_nl</Template>
  <TotalTime>0</TotalTime>
  <Words>1499</Words>
  <Application>Microsoft Office PowerPoint</Application>
  <PresentationFormat>Diavoorstelling (4:3)</PresentationFormat>
  <Paragraphs>528</Paragraphs>
  <Slides>47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48" baseType="lpstr">
      <vt:lpstr>VITO_landscape_nl</vt:lpstr>
      <vt:lpstr>Sustainable Materials Management</vt:lpstr>
      <vt:lpstr>Dia 2</vt:lpstr>
      <vt:lpstr>Today’s challenges</vt:lpstr>
      <vt:lpstr>Sustainable use of Materials: why?</vt:lpstr>
      <vt:lpstr>Dia 5</vt:lpstr>
      <vt:lpstr>Impact on metals demand (from Umicore) 2 prominent examples</vt:lpstr>
      <vt:lpstr>Where the minerals are.. </vt:lpstr>
      <vt:lpstr>Sustainable use of Materials: why?</vt:lpstr>
      <vt:lpstr>Sustainable use of Materials: why?</vt:lpstr>
      <vt:lpstr>Hoeveel raw materials hebben we nog?</vt:lpstr>
      <vt:lpstr>14 Critical metals for Europe</vt:lpstr>
      <vt:lpstr>Critical metals</vt:lpstr>
      <vt:lpstr>14 Critical metals for Europe</vt:lpstr>
      <vt:lpstr>Dia 14</vt:lpstr>
      <vt:lpstr>Sustainable use of Materials: why?</vt:lpstr>
      <vt:lpstr>Your vision on sustainable use of materials</vt:lpstr>
      <vt:lpstr>A vision on sustainable use of materials</vt:lpstr>
      <vt:lpstr>Vlaanderen in actie?</vt:lpstr>
      <vt:lpstr>Dia 19</vt:lpstr>
      <vt:lpstr>Dia 20</vt:lpstr>
      <vt:lpstr>A vision on Sustainable use of Materials</vt:lpstr>
      <vt:lpstr>basic principles</vt:lpstr>
      <vt:lpstr>Sustainable use of Materials: what?</vt:lpstr>
      <vt:lpstr>Sustainable use of Materials: what?</vt:lpstr>
      <vt:lpstr>Sustainable use of Materials: what?</vt:lpstr>
      <vt:lpstr>Sustainable use of Materials: what?</vt:lpstr>
      <vt:lpstr>Sustainable use of Materials: what?</vt:lpstr>
      <vt:lpstr>Sustainable use of Materials: basic principles</vt:lpstr>
      <vt:lpstr>Dia 29</vt:lpstr>
      <vt:lpstr>Dia 30</vt:lpstr>
      <vt:lpstr>Dia 31</vt:lpstr>
      <vt:lpstr>Dia 32</vt:lpstr>
      <vt:lpstr>Substitution constraints</vt:lpstr>
      <vt:lpstr>Elements of hope</vt:lpstr>
      <vt:lpstr>Elements of hope</vt:lpstr>
      <vt:lpstr>Material effective production </vt:lpstr>
      <vt:lpstr>Dia 37</vt:lpstr>
      <vt:lpstr>Dia 38</vt:lpstr>
      <vt:lpstr>Dia 39</vt:lpstr>
      <vt:lpstr>Dia 40</vt:lpstr>
      <vt:lpstr>Starting point: Lean Thinking</vt:lpstr>
      <vt:lpstr>From lean thinking to closed lean cycles</vt:lpstr>
      <vt:lpstr>Dia 43</vt:lpstr>
      <vt:lpstr>Dia 44</vt:lpstr>
      <vt:lpstr>Transitie: multilevel perspectief</vt:lpstr>
      <vt:lpstr>SuM in transition context</vt:lpstr>
      <vt:lpstr>Dia 47</vt:lpstr>
    </vt:vector>
  </TitlesOfParts>
  <Company>VITO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vranckek</dc:creator>
  <cp:lastModifiedBy>Wouter</cp:lastModifiedBy>
  <cp:revision>85</cp:revision>
  <dcterms:created xsi:type="dcterms:W3CDTF">2011-10-26T09:27:34Z</dcterms:created>
  <dcterms:modified xsi:type="dcterms:W3CDTF">2012-05-24T10:12:54Z</dcterms:modified>
</cp:coreProperties>
</file>